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1" r:id="rId36"/>
    <p:sldId id="290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ber" initials="A" lastIdx="1" clrIdx="0">
    <p:extLst>
      <p:ext uri="{19B8F6BF-5375-455C-9EA6-DF929625EA0E}">
        <p15:presenceInfo xmlns:p15="http://schemas.microsoft.com/office/powerpoint/2012/main" userId="S-1-5-21-2348037454-3139519077-67418590-11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9206" y="274320"/>
            <a:ext cx="7954691" cy="266047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Speaking freely</a:t>
            </a:r>
            <a:b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-</a:t>
            </a:r>
            <a:r>
              <a:rPr lang="en-US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The first amendment’s protection of modern media</a:t>
            </a:r>
            <a:endParaRPr lang="en-US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Lawrence G. Walters, Esq.</a:t>
            </a:r>
          </a:p>
          <a:p>
            <a:pPr algn="l"/>
            <a:r>
              <a:rPr lang="en-US" dirty="0">
                <a:hlinkClick r:id="rId2"/>
              </a:rPr>
              <a:t>www.FirstAmendment.com</a:t>
            </a:r>
            <a:endParaRPr lang="en-US" dirty="0"/>
          </a:p>
          <a:p>
            <a:pPr algn="l"/>
            <a:r>
              <a:rPr lang="en-US" dirty="0"/>
              <a:t>800.530.8137</a:t>
            </a:r>
          </a:p>
          <a:p>
            <a:pPr algn="l"/>
            <a:r>
              <a:rPr lang="en-US" dirty="0"/>
              <a:t>@WaltersLawGroup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754" y="3798372"/>
            <a:ext cx="4195237" cy="208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590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51" y="451759"/>
            <a:ext cx="9905998" cy="1905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Pictures / movies / graphic 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733801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Censorship Review Boards</a:t>
            </a:r>
          </a:p>
          <a:p>
            <a:r>
              <a:rPr lang="en-U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Development of the “Prior Restraint” Doctrine</a:t>
            </a:r>
          </a:p>
          <a:p>
            <a:r>
              <a:rPr lang="en-U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All Motion Pictures, Magazines, &amp; Digital Pictures are presumed to be protected</a:t>
            </a:r>
          </a:p>
          <a:p>
            <a:r>
              <a:rPr lang="en-U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Voluntary MPAA Ratings System</a:t>
            </a:r>
          </a:p>
          <a:p>
            <a:endParaRPr lang="en-US" dirty="0"/>
          </a:p>
        </p:txBody>
      </p:sp>
      <p:pic>
        <p:nvPicPr>
          <p:cNvPr id="6146" name="Picture 2" descr="Movie reel film reel clipar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413" y="451759"/>
            <a:ext cx="2336801" cy="175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62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Artwork</a:t>
            </a:r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b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Michelangelo’s “The last judgEment”</a:t>
            </a:r>
          </a:p>
        </p:txBody>
      </p:sp>
      <p:pic>
        <p:nvPicPr>
          <p:cNvPr id="7170" name="Picture 2" descr="The Last Judgement by Alun Sa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475" y="2162275"/>
            <a:ext cx="3869873" cy="434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947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Artwork</a:t>
            </a:r>
            <a:b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Robert Mapplethorpe</a:t>
            </a:r>
            <a:b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-The Perfect Moment</a:t>
            </a:r>
          </a:p>
        </p:txBody>
      </p:sp>
      <p:pic>
        <p:nvPicPr>
          <p:cNvPr id="8194" name="Picture 2" descr="https://img.washingtonpost.com/rf/image_742w/2010-2019/WashingtonPost/2015/10/16/Style/Images/Emily%20Momohara.jpg?uuid=elUJonQ9EeWNkwrzF-1Yy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28" y="1676785"/>
            <a:ext cx="2489654" cy="457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img.washingtonpost.com/rf/image_742w/2010-2019/WashingtonPost/2015/10/13/Style/Images/gm_33208701.jpg?uuid=gQ7g3nE_EeWNkwrzF-1Yy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432" y="1894115"/>
            <a:ext cx="3208111" cy="414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img.washingtonpost.com/rf/image_606w/2010-2019/WashingtonPost/2015/10/20/Style/Images/Merlin_72313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973" y="2514600"/>
            <a:ext cx="4737668" cy="351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580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Artwork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Nudist peace sign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271" y="2706687"/>
            <a:ext cx="9905998" cy="3124201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Created on Valentine’s Day, 2003 on McArthur                State Beach Park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DEP demanded that bathing suits be worn</a:t>
            </a:r>
          </a:p>
          <a:p>
            <a:r>
              <a:rPr lang="en-U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Organizers sued in federal court</a:t>
            </a:r>
          </a:p>
          <a:p>
            <a:r>
              <a:rPr lang="en-U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court issued preliminary injunction finding First Amendment protection</a:t>
            </a:r>
          </a:p>
          <a:p>
            <a:r>
              <a:rPr lang="en-U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Conduct was designed to send an anti-war message</a:t>
            </a:r>
          </a:p>
        </p:txBody>
      </p:sp>
      <p:pic>
        <p:nvPicPr>
          <p:cNvPr id="9218" name="Picture 2" descr="Low Poly Peace Symbol by GD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315" y="417513"/>
            <a:ext cx="2681060" cy="268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5372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              Tattoos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Bookman Old Style" panose="02050604050505020204" pitchFamily="18" charset="0"/>
              </a:rPr>
              <a:t>Protected Speech?</a:t>
            </a:r>
          </a:p>
          <a:p>
            <a:r>
              <a:rPr lang="en-US" sz="3200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Southernmost Tattoo </a:t>
            </a:r>
            <a:r>
              <a:rPr lang="en-US" sz="3200" dirty="0">
                <a:solidFill>
                  <a:schemeClr val="tx1"/>
                </a:solidFill>
                <a:latin typeface="Bookman Old Style" panose="02050604050505020204" pitchFamily="18" charset="0"/>
              </a:rPr>
              <a:t>Parlor files suit</a:t>
            </a:r>
          </a:p>
          <a:p>
            <a:r>
              <a:rPr lang="en-US" sz="3200" dirty="0">
                <a:solidFill>
                  <a:schemeClr val="tx1"/>
                </a:solidFill>
                <a:latin typeface="Bookman Old Style" panose="02050604050505020204" pitchFamily="18" charset="0"/>
              </a:rPr>
              <a:t>Court holds tattoos are protected speech (2017)</a:t>
            </a:r>
          </a:p>
          <a:p>
            <a:r>
              <a:rPr lang="en-US" sz="3200" dirty="0">
                <a:solidFill>
                  <a:schemeClr val="tx1"/>
                </a:solidFill>
                <a:latin typeface="Bookman Old Style" panose="02050604050505020204" pitchFamily="18" charset="0"/>
              </a:rPr>
              <a:t>City pays owner $425,000 to settle </a:t>
            </a:r>
          </a:p>
        </p:txBody>
      </p:sp>
      <p:pic>
        <p:nvPicPr>
          <p:cNvPr id="10246" name="Picture 6" descr="Image result for tattoo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743" y="476247"/>
            <a:ext cx="3543753" cy="266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76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Live Performances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Protests</a:t>
            </a:r>
          </a:p>
          <a:p>
            <a:r>
              <a:rPr lang="en-U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Plays</a:t>
            </a:r>
          </a:p>
          <a:p>
            <a:r>
              <a:rPr lang="en-U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Street Performers </a:t>
            </a:r>
          </a:p>
          <a:p>
            <a:r>
              <a:rPr lang="en-U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Nude Dancing</a:t>
            </a:r>
          </a:p>
          <a:p>
            <a:r>
              <a:rPr lang="en-U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Fortune Tellers</a:t>
            </a:r>
          </a:p>
        </p:txBody>
      </p:sp>
      <p:pic>
        <p:nvPicPr>
          <p:cNvPr id="11268" name="Picture 4" descr="Image result for street performers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044" y="300449"/>
            <a:ext cx="3723367" cy="295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Image result for fortune teller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525" y="3563472"/>
            <a:ext cx="1803315" cy="297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Image result for nude dancing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180" y="3841643"/>
            <a:ext cx="2503943" cy="242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80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0787" y="518336"/>
            <a:ext cx="9905998" cy="19050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        </a:t>
            </a:r>
            <a:r>
              <a:rPr lang="en-US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Video Games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913" y="2461436"/>
            <a:ext cx="9905998" cy="3850369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chemeClr val="tx1"/>
                </a:solidFill>
                <a:latin typeface="Bookman Old Style" panose="02050604050505020204" pitchFamily="18" charset="0"/>
              </a:rPr>
              <a:t>The long road to protected expression</a:t>
            </a:r>
          </a:p>
          <a:p>
            <a:r>
              <a:rPr lang="en-US" sz="3200" dirty="0">
                <a:solidFill>
                  <a:schemeClr val="tx1"/>
                </a:solidFill>
                <a:latin typeface="Bookman Old Style" panose="02050604050505020204" pitchFamily="18" charset="0"/>
              </a:rPr>
              <a:t>Free speech protection recognized in </a:t>
            </a:r>
            <a:r>
              <a:rPr lang="en-US" sz="3200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Brown v. Entertainment Merchants Assn</a:t>
            </a:r>
            <a:r>
              <a:rPr lang="en-US" sz="3200" dirty="0">
                <a:solidFill>
                  <a:schemeClr val="tx1"/>
                </a:solidFill>
                <a:latin typeface="Bookman Old Style" panose="02050604050505020204" pitchFamily="18" charset="0"/>
              </a:rPr>
              <a:t> (2011)</a:t>
            </a:r>
          </a:p>
          <a:p>
            <a:r>
              <a:rPr lang="en-US" sz="3200" dirty="0">
                <a:solidFill>
                  <a:schemeClr val="tx1"/>
                </a:solidFill>
                <a:latin typeface="Bookman Old Style" panose="02050604050505020204" pitchFamily="18" charset="0"/>
              </a:rPr>
              <a:t>Voluntary ESRB video game                                 labeling system</a:t>
            </a:r>
          </a:p>
          <a:p>
            <a:r>
              <a:rPr lang="en-US" sz="3200" dirty="0">
                <a:solidFill>
                  <a:schemeClr val="tx1"/>
                </a:solidFill>
                <a:latin typeface="Bookman Old Style" panose="02050604050505020204" pitchFamily="18" charset="0"/>
              </a:rPr>
              <a:t>New concerns raised after Parkland          shooting</a:t>
            </a:r>
          </a:p>
        </p:txBody>
      </p:sp>
      <p:pic>
        <p:nvPicPr>
          <p:cNvPr id="12290" name="Picture 2" descr="Color video game joystick vector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745" y="178130"/>
            <a:ext cx="3273425" cy="318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mage result for esrb ratin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689" y="4558932"/>
            <a:ext cx="2881539" cy="195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31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06383"/>
            <a:ext cx="9905998" cy="19050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							Websites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917491"/>
            <a:ext cx="9905998" cy="4261757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Website content is protected speech</a:t>
            </a:r>
          </a:p>
          <a:p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Website Domains?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Bookman Old Style" panose="02050604050505020204" pitchFamily="18" charset="0"/>
              </a:rPr>
              <a:t>Not speech – more like a street address or telephone number</a:t>
            </a:r>
          </a:p>
          <a:p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Search Engine Results?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Bookman Old Style" panose="02050604050505020204" pitchFamily="18" charset="0"/>
              </a:rPr>
              <a:t>The battle continues</a:t>
            </a:r>
          </a:p>
          <a:p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Special Legal Protection for User Generated Content Websites</a:t>
            </a:r>
          </a:p>
          <a:p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Restricting minors from accessing adult content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Bookman Old Style" panose="02050604050505020204" pitchFamily="18" charset="0"/>
              </a:rPr>
              <a:t>CDA</a:t>
            </a:r>
          </a:p>
          <a:p>
            <a:pPr lvl="1"/>
            <a:r>
              <a:rPr lang="en-US" sz="2000">
                <a:solidFill>
                  <a:schemeClr val="tx1"/>
                </a:solidFill>
                <a:latin typeface="Bookman Old Style" panose="02050604050505020204" pitchFamily="18" charset="0"/>
              </a:rPr>
              <a:t>COPA</a:t>
            </a:r>
            <a:endParaRPr lang="en-US" sz="20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  <a:latin typeface="Bookman Old Style" panose="02050604050505020204" pitchFamily="18" charset="0"/>
              </a:rPr>
              <a:t>State Laws</a:t>
            </a:r>
          </a:p>
        </p:txBody>
      </p:sp>
      <p:pic>
        <p:nvPicPr>
          <p:cNvPr id="13314" name="Picture 2" descr="Image result for websites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817" y="-266949"/>
            <a:ext cx="3684814" cy="368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06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				Advertisements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37014"/>
            <a:ext cx="9905998" cy="391885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Protection of Commercial Speech uses a different test</a:t>
            </a:r>
          </a:p>
          <a:p>
            <a:pPr lvl="1"/>
            <a:r>
              <a:rPr lang="en-US" sz="2000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Central Hudson</a:t>
            </a:r>
            <a:r>
              <a:rPr lang="en-US" sz="2000" dirty="0">
                <a:solidFill>
                  <a:schemeClr val="tx1"/>
                </a:solidFill>
                <a:latin typeface="Bookman Old Style" panose="02050604050505020204" pitchFamily="18" charset="0"/>
              </a:rPr>
              <a:t> Test</a:t>
            </a:r>
          </a:p>
          <a:p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Tobacco Ad Disclosures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Bookman Old Style" panose="02050604050505020204" pitchFamily="18" charset="0"/>
              </a:rPr>
              <a:t>Surgeon General Warning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Bookman Old Style" panose="02050604050505020204" pitchFamily="18" charset="0"/>
              </a:rPr>
              <a:t>Graphic Disclosures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Bookman Old Style" panose="02050604050505020204" pitchFamily="18" charset="0"/>
              </a:rPr>
              <a:t>Challenged on First Amendment Grounds – Held Unconstitutional (DC. Cir.)</a:t>
            </a:r>
          </a:p>
          <a:p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Gambling Advertisements</a:t>
            </a:r>
          </a:p>
          <a:p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Third-Party Advertisements</a:t>
            </a:r>
          </a:p>
        </p:txBody>
      </p:sp>
      <p:pic>
        <p:nvPicPr>
          <p:cNvPr id="14338" name="Picture 2" descr="word cloud - advertis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333" y="332014"/>
            <a:ext cx="3066440" cy="218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79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					</a:t>
            </a:r>
            <a:r>
              <a:rPr lang="en-US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Computer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057401"/>
            <a:ext cx="9905998" cy="415766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Has speech-like qualities</a:t>
            </a:r>
          </a:p>
          <a:p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Encryption case treats code as speech </a:t>
            </a:r>
          </a:p>
          <a:p>
            <a:pPr lvl="1"/>
            <a:r>
              <a:rPr lang="en-US" sz="2200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Bernstein v. DOJ </a:t>
            </a:r>
            <a:r>
              <a:rPr lang="en-US" sz="2200" dirty="0">
                <a:solidFill>
                  <a:schemeClr val="tx1"/>
                </a:solidFill>
                <a:latin typeface="Bookman Old Style" panose="02050604050505020204" pitchFamily="18" charset="0"/>
              </a:rPr>
              <a:t>(1999)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Bookman Old Style" panose="02050604050505020204" pitchFamily="18" charset="0"/>
              </a:rPr>
              <a:t>Encryption code is speech, not munitions regulated by DOJ</a:t>
            </a:r>
          </a:p>
          <a:p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Source code v. object code debate</a:t>
            </a:r>
          </a:p>
          <a:p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Apple iPhone unlock demand by DOJ – Forced Speech issue</a:t>
            </a:r>
          </a:p>
          <a:p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If code is speech, are viruses also protected?</a:t>
            </a:r>
          </a:p>
          <a:p>
            <a:endParaRPr lang="en-US" dirty="0"/>
          </a:p>
        </p:txBody>
      </p:sp>
      <p:pic>
        <p:nvPicPr>
          <p:cNvPr id="15362" name="Picture 2" descr="binary co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403" y="452695"/>
            <a:ext cx="2946854" cy="221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10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Some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166425"/>
            <a:ext cx="9905998" cy="450166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Is “hate speech” illegal?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Can you possess obscene material in your home?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Is Facebook or Twitter responsible if their users promote sex trafficking or terrorism?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Are bullfighting videos illegal?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Is computer code protected speech?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Can a 17 year-old girl who takes a nude selfie go to jail for producing child pornography? </a:t>
            </a:r>
          </a:p>
        </p:txBody>
      </p:sp>
      <p:pic>
        <p:nvPicPr>
          <p:cNvPr id="1030" name="Picture 6" descr="Image result for question 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148297"/>
            <a:ext cx="2549658" cy="254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7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659" y="609599"/>
            <a:ext cx="9905998" cy="1905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1</a:t>
            </a:r>
            <a:r>
              <a:rPr lang="en-US" b="1" baseline="30000" dirty="0">
                <a:solidFill>
                  <a:schemeClr val="tx1"/>
                </a:solidFill>
                <a:latin typeface="Bookman Old Style" panose="02050604050505020204" pitchFamily="18" charset="0"/>
              </a:rPr>
              <a:t>St</a:t>
            </a:r>
            <a:r>
              <a:rPr lang="en-US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 Amendment, </a:t>
            </a:r>
            <a:br>
              <a:rPr lang="en-US" b="1" dirty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en-US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2</a:t>
            </a:r>
            <a:r>
              <a:rPr lang="en-US" b="1" baseline="30000" dirty="0">
                <a:solidFill>
                  <a:schemeClr val="tx1"/>
                </a:solidFill>
                <a:latin typeface="Bookman Old Style" panose="02050604050505020204" pitchFamily="18" charset="0"/>
              </a:rPr>
              <a:t>nd</a:t>
            </a:r>
            <a:r>
              <a:rPr lang="en-US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 Amendment, </a:t>
            </a:r>
            <a:br>
              <a:rPr lang="en-US" b="1" dirty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en-US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3D Guns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278" y="2678874"/>
            <a:ext cx="9905998" cy="3897087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CAD files can print an unidentifiable weapon</a:t>
            </a:r>
          </a:p>
          <a:p>
            <a:r>
              <a:rPr lang="en-U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DOJ categorizes CAD files as “Munitions” and regulated</a:t>
            </a:r>
          </a:p>
          <a:p>
            <a:r>
              <a:rPr lang="en-U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Defense Distributed posted files – “Liberator” weapon downloaded over 100,000 times in 2 days</a:t>
            </a:r>
          </a:p>
          <a:p>
            <a:r>
              <a:rPr lang="en-U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Challenged and upheld on national security grounds</a:t>
            </a:r>
          </a:p>
          <a:p>
            <a:pPr lvl="1"/>
            <a:r>
              <a:rPr lang="en-US" sz="2600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Defense Distributed v. U.S. Department of State </a:t>
            </a:r>
            <a:r>
              <a:rPr lang="en-US" sz="2600" dirty="0">
                <a:solidFill>
                  <a:schemeClr val="tx1"/>
                </a:solidFill>
                <a:latin typeface="Bookman Old Style" panose="02050604050505020204" pitchFamily="18" charset="0"/>
              </a:rPr>
              <a:t>(2016)</a:t>
            </a:r>
          </a:p>
          <a:p>
            <a:pPr lvl="1"/>
            <a:r>
              <a:rPr lang="en-US" sz="2600" dirty="0">
                <a:solidFill>
                  <a:schemeClr val="tx1"/>
                </a:solidFill>
                <a:latin typeface="Bookman Old Style" panose="02050604050505020204" pitchFamily="18" charset="0"/>
              </a:rPr>
              <a:t>Public’s Interest in “safety” outweighed First Amendment rights</a:t>
            </a:r>
          </a:p>
        </p:txBody>
      </p:sp>
      <p:pic>
        <p:nvPicPr>
          <p:cNvPr id="1638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774" y="276224"/>
            <a:ext cx="32385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92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			Artificial intelligence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Can information not created by humans be speech? </a:t>
            </a:r>
          </a:p>
          <a:p>
            <a:r>
              <a:rPr lang="en-U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Who owns the speech (or “Do robots have rights?)</a:t>
            </a:r>
          </a:p>
          <a:p>
            <a:r>
              <a:rPr lang="en-U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Legal status unsettled</a:t>
            </a:r>
          </a:p>
          <a:p>
            <a:r>
              <a:rPr lang="en-U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Focus on the value of the expression to human listeners</a:t>
            </a:r>
          </a:p>
          <a:p>
            <a:endParaRPr lang="en-US" dirty="0"/>
          </a:p>
        </p:txBody>
      </p:sp>
      <p:pic>
        <p:nvPicPr>
          <p:cNvPr id="17410" name="Picture 2" descr="Robot with intelligence artificia concep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572" y="217919"/>
            <a:ext cx="2395310" cy="229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25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Filming the police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270" y="2132609"/>
            <a:ext cx="9905998" cy="3586844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Is recording police activity in public protected?</a:t>
            </a:r>
          </a:p>
          <a:p>
            <a:r>
              <a:rPr lang="en-U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Eavesdropping / wiretapping laws</a:t>
            </a:r>
          </a:p>
          <a:p>
            <a:r>
              <a:rPr lang="en-U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Most courts provide first amendment protection</a:t>
            </a:r>
          </a:p>
          <a:p>
            <a:r>
              <a:rPr lang="en-U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Police argue it can interfere with their law enforcement functions</a:t>
            </a:r>
          </a:p>
          <a:p>
            <a:r>
              <a:rPr lang="en-U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Poised for resolution by Supreme Court</a:t>
            </a:r>
          </a:p>
        </p:txBody>
      </p:sp>
      <p:pic>
        <p:nvPicPr>
          <p:cNvPr id="18434" name="Picture 2" descr="Image result for filming the police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289" y="252412"/>
            <a:ext cx="28575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6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Animal cruelty </a:t>
            </a:r>
            <a:br>
              <a:rPr lang="en-US" b="1" dirty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en-US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depictions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488872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Crime in every state</a:t>
            </a:r>
          </a:p>
          <a:p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Is possession or distribution of recording protected?</a:t>
            </a:r>
          </a:p>
          <a:p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Congress passes a law focused on ‘crush videos’</a:t>
            </a:r>
          </a:p>
          <a:p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Challenged and heard by the Supreme Court</a:t>
            </a:r>
          </a:p>
          <a:p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Broad law could cover bullfighting and hunting out of season</a:t>
            </a:r>
          </a:p>
          <a:p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Declared unconstitutional – </a:t>
            </a:r>
            <a:r>
              <a:rPr lang="en-US" sz="2400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U.S. v. Stevens </a:t>
            </a:r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(2010)</a:t>
            </a:r>
          </a:p>
        </p:txBody>
      </p:sp>
      <p:pic>
        <p:nvPicPr>
          <p:cNvPr id="19458" name="Picture 2" descr="Image result for animal cruelty videos graph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929" y="536120"/>
            <a:ext cx="3788229" cy="213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56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Protected speech in most circumstances</a:t>
            </a:r>
          </a:p>
          <a:p>
            <a:r>
              <a:rPr lang="en-US" sz="2800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Stolen Valor </a:t>
            </a:r>
            <a:r>
              <a:rPr lang="en-U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case</a:t>
            </a:r>
          </a:p>
          <a:p>
            <a:r>
              <a:rPr lang="en-U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Exceptions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Defamation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Commercial Speech (misleading advertisements)</a:t>
            </a:r>
          </a:p>
        </p:txBody>
      </p:sp>
      <p:pic>
        <p:nvPicPr>
          <p:cNvPr id="20482" name="Picture 2" descr="Emoticons: Lying face by nicubun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927" y="253340"/>
            <a:ext cx="3169063" cy="316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49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777" y="738248"/>
            <a:ext cx="9905998" cy="19050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Exceptions to First                             Amendment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63" y="2295525"/>
            <a:ext cx="9905998" cy="441960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Congress shall make “No Law”</a:t>
            </a:r>
          </a:p>
          <a:p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Narrowly drawn, historical categories of unprotected speech</a:t>
            </a:r>
          </a:p>
          <a:p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No new categories accepted since 1981 (child pornography)</a:t>
            </a:r>
          </a:p>
          <a:p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Numerous attempts </a:t>
            </a:r>
          </a:p>
          <a:p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Current Court protective of broad First Amendment protection</a:t>
            </a:r>
          </a:p>
        </p:txBody>
      </p:sp>
      <p:pic>
        <p:nvPicPr>
          <p:cNvPr id="26626" name="Picture 2" descr="Image result for cohen f the dra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596" y="357188"/>
            <a:ext cx="5027084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66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Obscenity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733801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The </a:t>
            </a:r>
            <a:r>
              <a:rPr lang="en-US" sz="2400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Miller</a:t>
            </a:r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 Test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Bookman Old Style" panose="02050604050505020204" pitchFamily="18" charset="0"/>
              </a:rPr>
              <a:t>Sexual Conduct (not violence)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Bookman Old Style" panose="02050604050505020204" pitchFamily="18" charset="0"/>
              </a:rPr>
              <a:t>Patently Offensive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Bookman Old Style" panose="02050604050505020204" pitchFamily="18" charset="0"/>
              </a:rPr>
              <a:t>Appeals to the prurient interest in sex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Bookman Old Style" panose="02050604050505020204" pitchFamily="18" charset="0"/>
              </a:rPr>
              <a:t>Lacks serious literary, artistic, political, or scientific value</a:t>
            </a:r>
          </a:p>
          <a:p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Problems with the “Local Community</a:t>
            </a:r>
          </a:p>
          <a:p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Specific Cases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Website Content (the “work as a whole”)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Comic Books (really?)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User generated content</a:t>
            </a:r>
          </a:p>
        </p:txBody>
      </p:sp>
      <p:sp>
        <p:nvSpPr>
          <p:cNvPr id="4" name="AutoShape 2" descr="Image result for obscenity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08" name="Picture 4" descr="Image result for obscenity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457201"/>
            <a:ext cx="2728913" cy="208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787" y="484414"/>
            <a:ext cx="2621188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16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Child Pornography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89096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Constitutional status not established until 1982</a:t>
            </a:r>
          </a:p>
          <a:p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Pandering or promoting underage content also illegal even if not real</a:t>
            </a:r>
          </a:p>
          <a:p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“Virtual” underage content (young-looking adults) not illegal per U.S. Supreme Court (</a:t>
            </a:r>
            <a:r>
              <a:rPr lang="en-US" sz="2400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FSC v. Ashcroft</a:t>
            </a:r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)</a:t>
            </a:r>
          </a:p>
          <a:p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Illegal content includes fully-clothed minors</a:t>
            </a:r>
          </a:p>
          <a:p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Legal issues with morphed images</a:t>
            </a:r>
          </a:p>
          <a:p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Problems with teen sexting and self-production</a:t>
            </a:r>
          </a:p>
        </p:txBody>
      </p:sp>
      <p:pic>
        <p:nvPicPr>
          <p:cNvPr id="22530" name="Picture 2" descr="18+ age restriction sig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239" y="457201"/>
            <a:ext cx="2209797" cy="220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17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407" y="19774"/>
            <a:ext cx="9905998" cy="1905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Incitement to Violence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3914775"/>
            <a:ext cx="9905998" cy="27432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Must induce imminent lawless action</a:t>
            </a:r>
          </a:p>
          <a:p>
            <a:r>
              <a:rPr lang="en-U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Not the same as “hate speech”</a:t>
            </a:r>
          </a:p>
          <a:p>
            <a:r>
              <a:rPr lang="en-U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Discussing violence is not the same as incitement to violence</a:t>
            </a:r>
          </a:p>
        </p:txBody>
      </p:sp>
      <p:pic>
        <p:nvPicPr>
          <p:cNvPr id="23554" name="Picture 2" descr="http://www.boulderweekly.com/wp-content/uploads/2017/06/Web-cover-6.15.17-3-640x3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368" y="1521408"/>
            <a:ext cx="4002088" cy="235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84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01650" y="379672"/>
            <a:ext cx="9905998" cy="1905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True Threats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5714" y="1314451"/>
            <a:ext cx="9905998" cy="455771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Different from generalized threats</a:t>
            </a:r>
          </a:p>
          <a:p>
            <a:r>
              <a:rPr lang="en-U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Different from conditional threats</a:t>
            </a:r>
          </a:p>
          <a:p>
            <a:r>
              <a:rPr lang="en-U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Social media postings as treats</a:t>
            </a:r>
          </a:p>
          <a:p>
            <a:r>
              <a:rPr lang="en-U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Threats in School</a:t>
            </a:r>
          </a:p>
        </p:txBody>
      </p:sp>
      <p:pic>
        <p:nvPicPr>
          <p:cNvPr id="24578" name="Picture 2" descr="Human silhouette targ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097" y="951172"/>
            <a:ext cx="3070227" cy="434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33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15686"/>
            <a:ext cx="9905998" cy="1905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Overview of First Amendment protections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046513"/>
            <a:ext cx="9905998" cy="3619501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Why is the First Amendment Important?</a:t>
            </a:r>
          </a:p>
          <a:p>
            <a:r>
              <a:rPr lang="en-U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The growing role of content production in every day life</a:t>
            </a:r>
          </a:p>
          <a:p>
            <a:r>
              <a:rPr lang="en-U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Historically broad interpretation of rights in the courts</a:t>
            </a:r>
          </a:p>
          <a:p>
            <a:r>
              <a:rPr lang="en-U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All speech is presumed to be protected</a:t>
            </a:r>
          </a:p>
        </p:txBody>
      </p:sp>
    </p:spTree>
    <p:extLst>
      <p:ext uri="{BB962C8B-B14F-4D97-AF65-F5344CB8AC3E}">
        <p14:creationId xmlns:p14="http://schemas.microsoft.com/office/powerpoint/2010/main" val="214663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Defamation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000250"/>
            <a:ext cx="9905998" cy="444341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Use of courts to punish speech = First Amendment concern</a:t>
            </a:r>
          </a:p>
          <a:p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Defamation limited to publication of false statements of act that cause damages</a:t>
            </a:r>
          </a:p>
          <a:p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Numerous defenses and privileges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Truth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Litigation privilege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Conditional/qualified privilege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Hyperbole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Substantial truth</a:t>
            </a:r>
          </a:p>
          <a:p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Practical concerns with using the legal system to fight defamation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“Streisand Effect”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Legal expenses</a:t>
            </a:r>
          </a:p>
          <a:p>
            <a:pPr lvl="1"/>
            <a:r>
              <a:rPr lang="en-US" dirty="0">
                <a:latin typeface="Bookman Old Style" panose="02050604050505020204" pitchFamily="18" charset="0"/>
              </a:rPr>
              <a:t>Anti-SLAPP laws</a:t>
            </a:r>
          </a:p>
        </p:txBody>
      </p:sp>
      <p:pic>
        <p:nvPicPr>
          <p:cNvPr id="25602" name="Picture 2" descr="Libel rubber stamp. Grunge design with dust scratches. Effects can be easily removed for a clean, crisp look. Color is easily change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481" y="101600"/>
            <a:ext cx="1912936" cy="191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Slander rubber stamp. Grunge design with dust scratches. Effects can be easily removed for a clean, crisp look. Color is easily changed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7" y="101600"/>
            <a:ext cx="1858962" cy="185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91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Verbal Acts / Criminal Conduct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600201"/>
            <a:ext cx="9905998" cy="4191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“Fire in a crowded theater”</a:t>
            </a:r>
          </a:p>
          <a:p>
            <a:r>
              <a:rPr lang="en-U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Sexual harassment</a:t>
            </a:r>
          </a:p>
          <a:p>
            <a:r>
              <a:rPr lang="en-U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Solicitation (murder / prostitution)</a:t>
            </a:r>
          </a:p>
          <a:p>
            <a:r>
              <a:rPr lang="en-U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Insider trading</a:t>
            </a:r>
          </a:p>
        </p:txBody>
      </p:sp>
      <p:pic>
        <p:nvPicPr>
          <p:cNvPr id="27650" name="Picture 2" descr="Image result for fire in a crowded the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1" y="1946820"/>
            <a:ext cx="3398838" cy="384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47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National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Bookman Old Style" panose="02050604050505020204" pitchFamily="18" charset="0"/>
              </a:rPr>
              <a:t>Based on protecting                              national secrets</a:t>
            </a:r>
          </a:p>
          <a:p>
            <a:r>
              <a:rPr lang="en-US" sz="3200" dirty="0">
                <a:solidFill>
                  <a:schemeClr val="tx1"/>
                </a:solidFill>
                <a:latin typeface="Bookman Old Style" panose="02050604050505020204" pitchFamily="18" charset="0"/>
              </a:rPr>
              <a:t>Exception subject to abuse</a:t>
            </a:r>
          </a:p>
          <a:p>
            <a:r>
              <a:rPr lang="en-US" sz="3200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Pentagon Papers </a:t>
            </a:r>
            <a:r>
              <a:rPr lang="en-US" sz="3200" dirty="0">
                <a:solidFill>
                  <a:schemeClr val="tx1"/>
                </a:solidFill>
                <a:latin typeface="Bookman Old Style" panose="02050604050505020204" pitchFamily="18" charset="0"/>
              </a:rPr>
              <a:t>case</a:t>
            </a:r>
          </a:p>
        </p:txBody>
      </p:sp>
      <p:pic>
        <p:nvPicPr>
          <p:cNvPr id="28674" name="Picture 2" descr="Image result for national security first amend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2000250"/>
            <a:ext cx="4186238" cy="209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Free speech issues with social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185988"/>
            <a:ext cx="9905998" cy="442912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Private v. Government Censorship</a:t>
            </a:r>
          </a:p>
          <a:p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Truth in Advertising Legislation</a:t>
            </a:r>
          </a:p>
          <a:p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FEC Regulations of Political Ads</a:t>
            </a:r>
          </a:p>
          <a:p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Online Reviews</a:t>
            </a:r>
          </a:p>
          <a:p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Revenge Porn</a:t>
            </a:r>
          </a:p>
          <a:p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Facilitating Extremism</a:t>
            </a:r>
          </a:p>
          <a:p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Sex Trafficking / Prostitution </a:t>
            </a:r>
          </a:p>
        </p:txBody>
      </p:sp>
    </p:spTree>
    <p:extLst>
      <p:ext uri="{BB962C8B-B14F-4D97-AF65-F5344CB8AC3E}">
        <p14:creationId xmlns:p14="http://schemas.microsoft.com/office/powerpoint/2010/main" val="130524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Threats to the First Amendment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Lack of understanding / knowledge</a:t>
            </a:r>
          </a:p>
          <a:p>
            <a:r>
              <a:rPr lang="en-U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Willingness to surrender valuable liberties</a:t>
            </a:r>
          </a:p>
          <a:p>
            <a:r>
              <a:rPr lang="en-U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Surveillance State – Chilling effect on speech and thought</a:t>
            </a:r>
          </a:p>
          <a:p>
            <a:r>
              <a:rPr lang="en-U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Abuse of First Amendment rights</a:t>
            </a:r>
          </a:p>
        </p:txBody>
      </p:sp>
    </p:spTree>
    <p:extLst>
      <p:ext uri="{BB962C8B-B14F-4D97-AF65-F5344CB8AC3E}">
        <p14:creationId xmlns:p14="http://schemas.microsoft.com/office/powerpoint/2010/main" val="144023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Get Involved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91167"/>
            <a:ext cx="9905998" cy="3664278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Foundation for Individual Rights in Education – thefire.org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Students’ Rights, Speech Codes, Protests</a:t>
            </a:r>
          </a:p>
          <a:p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 Electronic Frontier Foundation – eff.org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Digital Freedom, Security, and Privacy</a:t>
            </a:r>
          </a:p>
          <a:p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Center for Democracy &amp; Technology – cdt.org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Internet Freedom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AutoShape 2" descr="Image result for thefire.or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286" y="676274"/>
            <a:ext cx="2400300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Image result for eff.or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Image result for eff.or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028" y="2846956"/>
            <a:ext cx="2944813" cy="142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cdt.or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060" y="4540629"/>
            <a:ext cx="21907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1649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5675" y="1928812"/>
            <a:ext cx="9905998" cy="2286000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Bookman Old Style" panose="02050604050505020204" pitchFamily="18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216094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22614" y="2726870"/>
            <a:ext cx="9906000" cy="373924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Does the First Amendment apply to students?</a:t>
            </a:r>
          </a:p>
          <a:p>
            <a:pPr lvl="1"/>
            <a:r>
              <a:rPr lang="en-US" sz="2600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Tinker v. Des Moines Independent Community School</a:t>
            </a:r>
          </a:p>
          <a:p>
            <a:pPr lvl="1"/>
            <a:r>
              <a:rPr lang="en-US" sz="2600" dirty="0">
                <a:solidFill>
                  <a:schemeClr val="tx1"/>
                </a:solidFill>
                <a:latin typeface="Bookman Old Style" panose="02050604050505020204" pitchFamily="18" charset="0"/>
              </a:rPr>
              <a:t>Private v. public schools</a:t>
            </a:r>
          </a:p>
          <a:p>
            <a:r>
              <a:rPr lang="en-U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Do students know their rights?</a:t>
            </a:r>
          </a:p>
          <a:p>
            <a:pPr lvl="1"/>
            <a:r>
              <a:rPr lang="en-US" sz="2600" dirty="0">
                <a:solidFill>
                  <a:schemeClr val="tx1"/>
                </a:solidFill>
                <a:latin typeface="Bookman Old Style" panose="02050604050505020204" pitchFamily="18" charset="0"/>
              </a:rPr>
              <a:t>Overly-Narrow view of First Amendment protections</a:t>
            </a:r>
          </a:p>
          <a:p>
            <a:pPr lvl="1"/>
            <a:r>
              <a:rPr lang="en-US" sz="2600" dirty="0">
                <a:solidFill>
                  <a:schemeClr val="tx1"/>
                </a:solidFill>
                <a:latin typeface="Bookman Old Style" panose="02050604050505020204" pitchFamily="18" charset="0"/>
              </a:rPr>
              <a:t>Most agree that offensive speakers can be shut down – even with violence</a:t>
            </a:r>
          </a:p>
          <a:p>
            <a:pPr lvl="1"/>
            <a:r>
              <a:rPr lang="en-US" sz="2600" dirty="0">
                <a:solidFill>
                  <a:schemeClr val="tx1"/>
                </a:solidFill>
                <a:latin typeface="Bookman Old Style" panose="02050604050505020204" pitchFamily="18" charset="0"/>
              </a:rPr>
              <a:t>Most believe that opposing viewpoints are required</a:t>
            </a:r>
          </a:p>
        </p:txBody>
      </p:sp>
      <p:sp>
        <p:nvSpPr>
          <p:cNvPr id="4" name="AutoShape 2" descr="Image result for student righ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student right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Image result for student righ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861" y="312738"/>
            <a:ext cx="4220481" cy="218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90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3.amazonaws.com/media.spl/1325_screen_shot_20160701_at_51537_pm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728" y="271277"/>
            <a:ext cx="8196944" cy="503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184" y="5099957"/>
            <a:ext cx="9905998" cy="19050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Bookman Old Style" panose="02050604050505020204" pitchFamily="18" charset="0"/>
              </a:rPr>
              <a:t>State of the First Amendment Survey, </a:t>
            </a:r>
            <a:r>
              <a:rPr lang="en-US" sz="20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Newseum</a:t>
            </a:r>
            <a:r>
              <a:rPr lang="en-US" sz="2000" dirty="0">
                <a:solidFill>
                  <a:schemeClr val="tx1"/>
                </a:solidFill>
                <a:latin typeface="Bookman Old Style" panose="02050604050505020204" pitchFamily="18" charset="0"/>
              </a:rPr>
              <a:t> (2016)</a:t>
            </a:r>
          </a:p>
        </p:txBody>
      </p:sp>
    </p:spTree>
    <p:extLst>
      <p:ext uri="{BB962C8B-B14F-4D97-AF65-F5344CB8AC3E}">
        <p14:creationId xmlns:p14="http://schemas.microsoft.com/office/powerpoint/2010/main" val="563084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375" y="3324224"/>
            <a:ext cx="9905998" cy="3205163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-39% of Americans cannot name a single right protected by the first amendment</a:t>
            </a:r>
            <a:br>
              <a:rPr lang="en-US" sz="2800" dirty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br>
              <a:rPr lang="en-US" sz="2800" dirty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-Less than half identified freedom of speech as a first amendment right</a:t>
            </a:r>
            <a:br>
              <a:rPr lang="en-US" sz="2800" dirty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br>
              <a:rPr lang="en-US" sz="2800" dirty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en-US" sz="1700" dirty="0">
                <a:solidFill>
                  <a:schemeClr val="tx1"/>
                </a:solidFill>
                <a:latin typeface="Bookman Old Style" panose="02050604050505020204" pitchFamily="18" charset="0"/>
              </a:rPr>
              <a:t>University of Pennsylvania, Annenberg Public Policy Center Poll (2017)</a:t>
            </a:r>
          </a:p>
        </p:txBody>
      </p:sp>
      <p:sp>
        <p:nvSpPr>
          <p:cNvPr id="3" name="AutoShape 2" descr="Image result for know your righ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know your right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know your right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Image result for know your right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Image result for know your right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Image result for know your rights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4" descr="Image result for know your rights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6" descr="Know Your Rights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8" descr="Know Your Rights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16" name="Picture 20" descr="Image result for ice know your righ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599" y="312737"/>
            <a:ext cx="4221163" cy="286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733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What material does the </a:t>
            </a:r>
            <a:b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first amendment protect?</a:t>
            </a:r>
          </a:p>
        </p:txBody>
      </p:sp>
      <p:pic>
        <p:nvPicPr>
          <p:cNvPr id="3" name="Picture 4" descr="http://donationsstatic.ebay.com/extend/logos/MF185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197" y="2514600"/>
            <a:ext cx="5134429" cy="308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286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Books / text / writings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5" y="2514600"/>
            <a:ext cx="9905998" cy="4567238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>
                <a:solidFill>
                  <a:schemeClr val="tx1"/>
                </a:solidFill>
                <a:latin typeface="Bookman Old Style" panose="02050604050505020204" pitchFamily="18" charset="0"/>
              </a:rPr>
              <a:t>Primary focus of 1</a:t>
            </a:r>
            <a:r>
              <a:rPr lang="en-US" sz="3200" baseline="30000" dirty="0">
                <a:solidFill>
                  <a:schemeClr val="tx1"/>
                </a:solidFill>
                <a:latin typeface="Bookman Old Style" panose="02050604050505020204" pitchFamily="18" charset="0"/>
              </a:rPr>
              <a:t>st</a:t>
            </a:r>
            <a:r>
              <a:rPr lang="en-US" sz="3200" dirty="0">
                <a:solidFill>
                  <a:schemeClr val="tx1"/>
                </a:solidFill>
                <a:latin typeface="Bookman Old Style" panose="02050604050505020204" pitchFamily="18" charset="0"/>
              </a:rPr>
              <a:t> Amendment</a:t>
            </a:r>
          </a:p>
          <a:p>
            <a:r>
              <a:rPr lang="en-US" sz="3200" dirty="0">
                <a:solidFill>
                  <a:schemeClr val="tx1"/>
                </a:solidFill>
                <a:latin typeface="Bookman Old Style" panose="02050604050505020204" pitchFamily="18" charset="0"/>
              </a:rPr>
              <a:t>Difference between obscenity &amp; profanity?</a:t>
            </a:r>
          </a:p>
          <a:p>
            <a:r>
              <a:rPr lang="en-US" sz="3200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Cohen v. California</a:t>
            </a:r>
          </a:p>
          <a:p>
            <a:r>
              <a:rPr lang="en-US" sz="3200" dirty="0">
                <a:solidFill>
                  <a:schemeClr val="tx1"/>
                </a:solidFill>
                <a:latin typeface="Bookman Old Style" panose="02050604050505020204" pitchFamily="18" charset="0"/>
              </a:rPr>
              <a:t>Banned Books</a:t>
            </a:r>
          </a:p>
          <a:p>
            <a:pPr lvl="1"/>
            <a:r>
              <a:rPr lang="en-US" sz="2600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The Adventures of Huckleberry Finn</a:t>
            </a:r>
          </a:p>
          <a:p>
            <a:pPr lvl="1"/>
            <a:r>
              <a:rPr lang="en-US" sz="2600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The Call of the Wild</a:t>
            </a:r>
          </a:p>
          <a:p>
            <a:pPr lvl="1"/>
            <a:r>
              <a:rPr lang="en-US" sz="2600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The Catcher in the Rye</a:t>
            </a:r>
          </a:p>
          <a:p>
            <a:pPr lvl="1"/>
            <a:r>
              <a:rPr lang="en-US" sz="2600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Fahrenheit 451</a:t>
            </a:r>
          </a:p>
          <a:p>
            <a:pPr lvl="1"/>
            <a:r>
              <a:rPr lang="en-US" sz="2600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The Great Gatsby </a:t>
            </a:r>
          </a:p>
          <a:p>
            <a:pPr lvl="1"/>
            <a:endParaRPr lang="en-US" sz="30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124" name="Picture 4" descr="https://indiereader.com/wp-content/uploads/2014/03/bann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537" y="283426"/>
            <a:ext cx="2557348" cy="255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Image result for f the draft case"/>
          <p:cNvSpPr>
            <a:spLocks noChangeAspect="1" noChangeArrowheads="1"/>
          </p:cNvSpPr>
          <p:nvPr/>
        </p:nvSpPr>
        <p:spPr bwMode="auto">
          <a:xfrm>
            <a:off x="10125811" y="532084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Image result for f the draft cas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23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7742" y="201384"/>
            <a:ext cx="9905998" cy="1905000"/>
          </a:xfrm>
        </p:spPr>
        <p:txBody>
          <a:bodyPr/>
          <a:lstStyle/>
          <a:p>
            <a:pPr algn="ctr"/>
            <a:r>
              <a:rPr lang="en-US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U.S. v. Karen fletcher</a:t>
            </a:r>
          </a:p>
        </p:txBody>
      </p:sp>
      <p:pic>
        <p:nvPicPr>
          <p:cNvPr id="5" name="Picture 2" descr="New York Tim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935" y="1807139"/>
            <a:ext cx="3981260" cy="59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901388" y="1567775"/>
            <a:ext cx="59147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latin typeface="Georgia" panose="02040502050405020303" pitchFamily="18" charset="0"/>
              </a:rPr>
              <a:t>“A Prosecution Tests the Definition of Obscenity”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57742" y="3021675"/>
            <a:ext cx="9905998" cy="3124201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Federal obscenity charges against red rose stories website</a:t>
            </a:r>
          </a:p>
          <a:p>
            <a:r>
              <a:rPr lang="en-U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Text only – no images</a:t>
            </a:r>
          </a:p>
          <a:p>
            <a:r>
              <a:rPr lang="en-U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First case in over 30 years</a:t>
            </a:r>
          </a:p>
          <a:p>
            <a:r>
              <a:rPr lang="en-U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Settled to avoid public trial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93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9302</TotalTime>
  <Words>1264</Words>
  <Application>Microsoft Office PowerPoint</Application>
  <PresentationFormat>Widescreen</PresentationFormat>
  <Paragraphs>207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Bookman Old Style</vt:lpstr>
      <vt:lpstr>Century Gothic</vt:lpstr>
      <vt:lpstr>Georgia</vt:lpstr>
      <vt:lpstr>Mesh</vt:lpstr>
      <vt:lpstr>Speaking freely -The first amendment’s protection of modern media</vt:lpstr>
      <vt:lpstr>Some questions</vt:lpstr>
      <vt:lpstr>Overview of First Amendment protections</vt:lpstr>
      <vt:lpstr>PowerPoint Presentation</vt:lpstr>
      <vt:lpstr>State of the First Amendment Survey, Newseum (2016)</vt:lpstr>
      <vt:lpstr>-39% of Americans cannot name a single right protected by the first amendment  -Less than half identified freedom of speech as a first amendment right  University of Pennsylvania, Annenberg Public Policy Center Poll (2017)</vt:lpstr>
      <vt:lpstr>What material does the  first amendment protect?</vt:lpstr>
      <vt:lpstr>Books / text / writings</vt:lpstr>
      <vt:lpstr>U.S. v. Karen fletcher</vt:lpstr>
      <vt:lpstr>Pictures / movies / graphic arts</vt:lpstr>
      <vt:lpstr>Artwork  Michelangelo’s “The last judgEment”</vt:lpstr>
      <vt:lpstr>Artwork Robert Mapplethorpe -The Perfect Moment</vt:lpstr>
      <vt:lpstr>Artwork Nudist peace sign </vt:lpstr>
      <vt:lpstr>              Tattoos</vt:lpstr>
      <vt:lpstr>Live Performances</vt:lpstr>
      <vt:lpstr>        Video Games  </vt:lpstr>
      <vt:lpstr>       Websites</vt:lpstr>
      <vt:lpstr>    Advertisements</vt:lpstr>
      <vt:lpstr>     Computer Code</vt:lpstr>
      <vt:lpstr>1St Amendment,  2nd Amendment,  3D Guns</vt:lpstr>
      <vt:lpstr>   Artificial intelligence</vt:lpstr>
      <vt:lpstr>Filming the police</vt:lpstr>
      <vt:lpstr>Animal cruelty  depictions</vt:lpstr>
      <vt:lpstr>Lies</vt:lpstr>
      <vt:lpstr>Exceptions to First                             Amendment Protection</vt:lpstr>
      <vt:lpstr>Obscenity</vt:lpstr>
      <vt:lpstr>Child Pornography</vt:lpstr>
      <vt:lpstr>Incitement to Violence</vt:lpstr>
      <vt:lpstr>True Threats</vt:lpstr>
      <vt:lpstr>Defamation</vt:lpstr>
      <vt:lpstr>Verbal Acts / Criminal Conduct</vt:lpstr>
      <vt:lpstr>National Security</vt:lpstr>
      <vt:lpstr>Free speech issues with social media</vt:lpstr>
      <vt:lpstr>Threats to the First Amendment</vt:lpstr>
      <vt:lpstr>Get Involved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Speaking freely -The first amendment protection of modern media</dc:title>
  <dc:creator>Lawrence Walters</dc:creator>
  <cp:lastModifiedBy>Lawrence Walters</cp:lastModifiedBy>
  <cp:revision>118</cp:revision>
  <dcterms:created xsi:type="dcterms:W3CDTF">2018-03-21T19:15:22Z</dcterms:created>
  <dcterms:modified xsi:type="dcterms:W3CDTF">2020-09-21T18:21:18Z</dcterms:modified>
</cp:coreProperties>
</file>