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08" r:id="rId3"/>
    <p:sldId id="302" r:id="rId4"/>
    <p:sldId id="281" r:id="rId5"/>
    <p:sldId id="282" r:id="rId6"/>
    <p:sldId id="305" r:id="rId7"/>
    <p:sldId id="306" r:id="rId8"/>
    <p:sldId id="283" r:id="rId9"/>
    <p:sldId id="284" r:id="rId10"/>
    <p:sldId id="285" r:id="rId11"/>
    <p:sldId id="286" r:id="rId12"/>
    <p:sldId id="288" r:id="rId13"/>
    <p:sldId id="289" r:id="rId14"/>
    <p:sldId id="307" r:id="rId15"/>
    <p:sldId id="279" r:id="rId16"/>
    <p:sldId id="290" r:id="rId17"/>
    <p:sldId id="269" r:id="rId18"/>
    <p:sldId id="30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wrence Walters" initials="LW" lastIdx="3" clrIdx="0"/>
  <p:cmAuthor id="1" name="Kimberly A. Harchuck, Esq., LL.M." initials="KAH"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3A3A"/>
    <a:srgbClr val="080808"/>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94352" autoAdjust="0"/>
  </p:normalViewPr>
  <p:slideViewPr>
    <p:cSldViewPr>
      <p:cViewPr varScale="1">
        <p:scale>
          <a:sx n="72" d="100"/>
          <a:sy n="72" d="100"/>
        </p:scale>
        <p:origin x="876" y="54"/>
      </p:cViewPr>
      <p:guideLst>
        <p:guide orient="horz" pos="2160"/>
        <p:guide pos="2880"/>
      </p:guideLst>
    </p:cSldViewPr>
  </p:slideViewPr>
  <p:outlineViewPr>
    <p:cViewPr>
      <p:scale>
        <a:sx n="33" d="100"/>
        <a:sy n="33" d="100"/>
      </p:scale>
      <p:origin x="48" y="362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2AFAD9CB-AA23-4319-B064-AD3DF949C7CB}" type="datetimeFigureOut">
              <a:rPr lang="en-US" smtClean="0"/>
              <a:pPr/>
              <a:t>9/21/2020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937C115A-C7CB-4954-B3BD-40F2CB4A4107}"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FAD9CB-AA23-4319-B064-AD3DF949C7CB}"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FAD9CB-AA23-4319-B064-AD3DF949C7CB}"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FAD9CB-AA23-4319-B064-AD3DF949C7CB}"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AFAD9CB-AA23-4319-B064-AD3DF949C7CB}"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937C115A-C7CB-4954-B3BD-40F2CB4A410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AFAD9CB-AA23-4319-B064-AD3DF949C7CB}"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AFAD9CB-AA23-4319-B064-AD3DF949C7CB}" type="datetimeFigureOut">
              <a:rPr lang="en-US" smtClean="0"/>
              <a:pPr/>
              <a:t>9/21/2020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AFAD9CB-AA23-4319-B064-AD3DF949C7CB}" type="datetimeFigureOut">
              <a:rPr lang="en-US" smtClean="0"/>
              <a:pPr/>
              <a:t>9/21/2020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AD9CB-AA23-4319-B064-AD3DF949C7CB}" type="datetimeFigureOut">
              <a:rPr lang="en-US" smtClean="0"/>
              <a:pPr/>
              <a:t>9/21/2020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AFAD9CB-AA23-4319-B064-AD3DF949C7CB}"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AFAD9CB-AA23-4319-B064-AD3DF949C7CB}"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115A-C7CB-4954-B3BD-40F2CB4A41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AFAD9CB-AA23-4319-B064-AD3DF949C7CB}" type="datetimeFigureOut">
              <a:rPr lang="en-US" smtClean="0"/>
              <a:pPr/>
              <a:t>9/21/2020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37C115A-C7CB-4954-B3BD-40F2CB4A410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about:blan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8229600" cy="1828800"/>
          </a:xfrm>
        </p:spPr>
        <p:txBody>
          <a:bodyPr>
            <a:normAutofit fontScale="90000"/>
          </a:bodyPr>
          <a:lstStyle/>
          <a:p>
            <a:r>
              <a:rPr lang="en-US" dirty="0"/>
              <a:t>NSA Surveillance </a:t>
            </a:r>
            <a:br>
              <a:rPr lang="en-US" dirty="0"/>
            </a:br>
            <a:r>
              <a:rPr lang="en-US" dirty="0"/>
              <a:t>-chilling free expression </a:t>
            </a:r>
          </a:p>
        </p:txBody>
      </p:sp>
      <p:sp>
        <p:nvSpPr>
          <p:cNvPr id="3" name="Subtitle 2"/>
          <p:cNvSpPr>
            <a:spLocks noGrp="1"/>
          </p:cNvSpPr>
          <p:nvPr>
            <p:ph type="subTitle" idx="1"/>
          </p:nvPr>
        </p:nvSpPr>
        <p:spPr>
          <a:xfrm>
            <a:off x="2743200" y="2514600"/>
            <a:ext cx="6400800" cy="2230902"/>
          </a:xfrm>
        </p:spPr>
        <p:txBody>
          <a:bodyPr>
            <a:normAutofit fontScale="55000" lnSpcReduction="20000"/>
          </a:bodyPr>
          <a:lstStyle/>
          <a:p>
            <a:pPr algn="r"/>
            <a:r>
              <a:rPr lang="en-US" sz="4500" b="1" dirty="0"/>
              <a:t>Rally Against Mass </a:t>
            </a:r>
            <a:r>
              <a:rPr lang="en-US" sz="4500" b="1" dirty="0" err="1"/>
              <a:t>Surveillence</a:t>
            </a:r>
            <a:endParaRPr lang="en-US" sz="4500" b="1" dirty="0"/>
          </a:p>
          <a:p>
            <a:pPr algn="r"/>
            <a:r>
              <a:rPr lang="en-US" sz="4500" b="1" dirty="0" err="1"/>
              <a:t>StopWatching.Us</a:t>
            </a:r>
            <a:endParaRPr lang="en-US" sz="4500" b="1" dirty="0"/>
          </a:p>
          <a:p>
            <a:pPr algn="r"/>
            <a:r>
              <a:rPr lang="en-US" sz="3400" b="1" dirty="0"/>
              <a:t>Saturday, October 26, 2013</a:t>
            </a:r>
          </a:p>
          <a:p>
            <a:pPr algn="r"/>
            <a:endParaRPr lang="en-US" sz="3400" b="1" dirty="0"/>
          </a:p>
          <a:p>
            <a:pPr algn="r"/>
            <a:r>
              <a:rPr lang="en-US" sz="3400" b="1" dirty="0"/>
              <a:t>Presented By: Lawrence G. Walters, Esq. </a:t>
            </a:r>
          </a:p>
          <a:p>
            <a:pPr algn="r"/>
            <a:r>
              <a:rPr lang="en-US" sz="3400" b="1" dirty="0"/>
              <a:t>of </a:t>
            </a:r>
            <a:r>
              <a:rPr lang="en-US" sz="3400" b="1" cap="small" dirty="0"/>
              <a:t>Walters Law Group</a:t>
            </a:r>
          </a:p>
          <a:p>
            <a:pPr algn="r"/>
            <a:r>
              <a:rPr lang="en-US" sz="3400" b="1" cap="small" dirty="0">
                <a:hlinkClick r:id="rId2"/>
              </a:rPr>
              <a:t>www.FirstAmendment.com</a:t>
            </a:r>
            <a:r>
              <a:rPr lang="en-US" sz="3400" b="1" cap="small" dirty="0"/>
              <a:t> </a:t>
            </a:r>
          </a:p>
          <a:p>
            <a:endParaRPr lang="en-US" sz="3400" cap="small" dirty="0"/>
          </a:p>
          <a:p>
            <a:endParaRPr lang="en-US" sz="2600" cap="small" dirty="0"/>
          </a:p>
          <a:p>
            <a:endParaRPr lang="en-US" sz="2600" cap="small" dirty="0"/>
          </a:p>
          <a:p>
            <a:endParaRPr lang="en-US" cap="small" dirty="0"/>
          </a:p>
          <a:p>
            <a:endParaRPr lang="en-US" dirty="0"/>
          </a:p>
        </p:txBody>
      </p:sp>
      <p:pic>
        <p:nvPicPr>
          <p:cNvPr id="1026" name="Picture 3" descr="image00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 y="4343400"/>
            <a:ext cx="2850777" cy="1524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t>It Gets Worse…</a:t>
            </a:r>
            <a:br>
              <a:rPr lang="en-US" dirty="0"/>
            </a:br>
            <a:r>
              <a:rPr lang="en-US" dirty="0"/>
              <a:t>The NSA is expanding rapidly</a:t>
            </a:r>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1050" y="2103120"/>
            <a:ext cx="1752600" cy="1402080"/>
          </a:xfrm>
        </p:spPr>
      </p:pic>
      <p:pic>
        <p:nvPicPr>
          <p:cNvPr id="3074" name="Picture 2" descr="C:\Users\Lawrence Walters\Desktop\NSA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1898" y="4725138"/>
            <a:ext cx="1821658" cy="113347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Lawrence Walters\Desktop\NSA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2238" y="1507705"/>
            <a:ext cx="1995055" cy="12192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Lawrence Walters\Desktop\NSA4.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78686" y="2117305"/>
            <a:ext cx="2347971" cy="1513137"/>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Lawrence Walters\Desktop\NSA5.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995735"/>
            <a:ext cx="1847850" cy="1396153"/>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Users\Lawrence Walters\Desktop\NSA6.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0334" y="3093537"/>
            <a:ext cx="2169921" cy="1326063"/>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C:\Users\Lawrence Walters\Desktop\NSA7.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67342" y="4023601"/>
            <a:ext cx="1970661" cy="153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9264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NSA Expansion</a:t>
            </a:r>
          </a:p>
        </p:txBody>
      </p:sp>
      <p:sp>
        <p:nvSpPr>
          <p:cNvPr id="3" name="Content Placeholder 2"/>
          <p:cNvSpPr>
            <a:spLocks noGrp="1"/>
          </p:cNvSpPr>
          <p:nvPr>
            <p:ph idx="1"/>
          </p:nvPr>
        </p:nvSpPr>
        <p:spPr/>
        <p:txBody>
          <a:bodyPr>
            <a:normAutofit fontScale="92500" lnSpcReduction="20000"/>
          </a:bodyPr>
          <a:lstStyle/>
          <a:p>
            <a:r>
              <a:rPr lang="en-US" dirty="0"/>
              <a:t>NSA Footprint will grow by 50% by the end of the decade. (Washington Post)</a:t>
            </a:r>
          </a:p>
          <a:p>
            <a:r>
              <a:rPr lang="en-US" dirty="0"/>
              <a:t>NSA has enlarged all its major domestic sites — in Colorado, Georgia, Hawaii, Texas and Utah — as well as those in Australia and Britain. </a:t>
            </a:r>
          </a:p>
          <a:p>
            <a:r>
              <a:rPr lang="en-US" dirty="0"/>
              <a:t>60 percent of the president’s daily intelligence briefing comes from the NSA.  Percentage is growing.</a:t>
            </a:r>
          </a:p>
          <a:p>
            <a:r>
              <a:rPr lang="en-US" dirty="0"/>
              <a:t>NSA capabilities now used to kill single individuals using geo-tracking of communications devices.</a:t>
            </a:r>
          </a:p>
          <a:p>
            <a:r>
              <a:rPr lang="en-US" dirty="0"/>
              <a:t>Current NSA Motto: “We Track ’</a:t>
            </a:r>
            <a:r>
              <a:rPr lang="en-US" dirty="0" err="1"/>
              <a:t>Em</a:t>
            </a:r>
            <a:r>
              <a:rPr lang="en-US" dirty="0"/>
              <a:t>, You Whack ’</a:t>
            </a:r>
            <a:r>
              <a:rPr lang="en-US" dirty="0" err="1"/>
              <a:t>Em</a:t>
            </a:r>
            <a:r>
              <a:rPr lang="en-US" dirty="0"/>
              <a:t>.”</a:t>
            </a:r>
          </a:p>
        </p:txBody>
      </p:sp>
    </p:spTree>
    <p:extLst>
      <p:ext uri="{BB962C8B-B14F-4D97-AF65-F5344CB8AC3E}">
        <p14:creationId xmlns:p14="http://schemas.microsoft.com/office/powerpoint/2010/main" val="3702715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there any abuse?</a:t>
            </a:r>
          </a:p>
        </p:txBody>
      </p:sp>
      <p:sp>
        <p:nvSpPr>
          <p:cNvPr id="3" name="Content Placeholder 2"/>
          <p:cNvSpPr>
            <a:spLocks noGrp="1"/>
          </p:cNvSpPr>
          <p:nvPr>
            <p:ph idx="1"/>
          </p:nvPr>
        </p:nvSpPr>
        <p:spPr/>
        <p:txBody>
          <a:bodyPr/>
          <a:lstStyle/>
          <a:p>
            <a:r>
              <a:rPr lang="en-US" dirty="0"/>
              <a:t>NSA Employees violated established policies over 3000 times. (Snowden leak)</a:t>
            </a:r>
          </a:p>
          <a:p>
            <a:r>
              <a:rPr lang="en-US" dirty="0"/>
              <a:t>PRISM program designed to identify the ‘</a:t>
            </a:r>
            <a:r>
              <a:rPr lang="en-US" dirty="0" err="1"/>
              <a:t>foreigness</a:t>
            </a:r>
            <a:r>
              <a:rPr lang="en-US" dirty="0"/>
              <a:t>’ of a target with amazing 51% accuracy.</a:t>
            </a:r>
          </a:p>
          <a:p>
            <a:r>
              <a:rPr lang="en-US" dirty="0"/>
              <a:t>NSA Employees used surveillance information to spy on love interests. (WSJ.com)</a:t>
            </a:r>
          </a:p>
          <a:p>
            <a:r>
              <a:rPr lang="en-US" dirty="0"/>
              <a:t>Practice occurred often enough to earn its own </a:t>
            </a:r>
            <a:r>
              <a:rPr lang="en-US" dirty="0" err="1"/>
              <a:t>spycraft</a:t>
            </a:r>
            <a:r>
              <a:rPr lang="en-US" dirty="0"/>
              <a:t> name; “LOVEINT”</a:t>
            </a:r>
          </a:p>
          <a:p>
            <a:r>
              <a:rPr lang="en-US" dirty="0"/>
              <a:t>Best NSA Pickup Line: “I’m a great listener”</a:t>
            </a:r>
          </a:p>
        </p:txBody>
      </p:sp>
    </p:spTree>
    <p:extLst>
      <p:ext uri="{BB962C8B-B14F-4D97-AF65-F5344CB8AC3E}">
        <p14:creationId xmlns:p14="http://schemas.microsoft.com/office/powerpoint/2010/main" val="18902244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nextCondLst>
                <p:cond evt="onClick" delay="0">
                  <p:tgtEl>
                    <p:spTgt spid="2"/>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DEA “Special Operations Division”</a:t>
            </a:r>
          </a:p>
        </p:txBody>
      </p:sp>
      <p:sp>
        <p:nvSpPr>
          <p:cNvPr id="8" name="Content Placeholder 7"/>
          <p:cNvSpPr>
            <a:spLocks noGrp="1"/>
          </p:cNvSpPr>
          <p:nvPr>
            <p:ph idx="1"/>
          </p:nvPr>
        </p:nvSpPr>
        <p:spPr/>
        <p:txBody>
          <a:bodyPr>
            <a:normAutofit lnSpcReduction="10000"/>
          </a:bodyPr>
          <a:lstStyle/>
          <a:p>
            <a:r>
              <a:rPr lang="en-US" dirty="0"/>
              <a:t>NSA Shares electronic surveillance information with DEA under super-secret program.</a:t>
            </a:r>
          </a:p>
          <a:p>
            <a:r>
              <a:rPr lang="en-US" dirty="0"/>
              <a:t>Training manuals instruct DEA agents to create “parallel construction” of how information was obtained.</a:t>
            </a:r>
          </a:p>
          <a:p>
            <a:r>
              <a:rPr lang="en-US" dirty="0"/>
              <a:t>In “spy speak” that means </a:t>
            </a:r>
            <a:r>
              <a:rPr lang="en-US" u="sng" dirty="0"/>
              <a:t>lie</a:t>
            </a:r>
            <a:r>
              <a:rPr lang="en-US" dirty="0"/>
              <a:t> about it. </a:t>
            </a:r>
          </a:p>
          <a:p>
            <a:r>
              <a:rPr lang="en-US" dirty="0"/>
              <a:t>Defendants denied a meaningful opportunity to challenge the evidence.</a:t>
            </a:r>
          </a:p>
          <a:p>
            <a:r>
              <a:rPr lang="en-US" dirty="0"/>
              <a:t>EFF uncovers the astounding practice: </a:t>
            </a:r>
            <a:r>
              <a:rPr lang="en-US" dirty="0">
                <a:hlinkClick r:id="rId2"/>
              </a:rPr>
              <a:t>https://www.eff.org/deeplinks/2013/08/dea-and-nsa-team-intelligence-laundering</a:t>
            </a:r>
            <a:endParaRPr lang="en-US" dirty="0"/>
          </a:p>
        </p:txBody>
      </p:sp>
    </p:spTree>
    <p:extLst>
      <p:ext uri="{BB962C8B-B14F-4D97-AF65-F5344CB8AC3E}">
        <p14:creationId xmlns:p14="http://schemas.microsoft.com/office/powerpoint/2010/main" val="3323376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Was Congress Informed?</a:t>
            </a:r>
          </a:p>
        </p:txBody>
      </p:sp>
      <p:sp>
        <p:nvSpPr>
          <p:cNvPr id="3" name="Content Placeholder 2"/>
          <p:cNvSpPr>
            <a:spLocks noGrp="1"/>
          </p:cNvSpPr>
          <p:nvPr>
            <p:ph idx="1"/>
          </p:nvPr>
        </p:nvSpPr>
        <p:spPr/>
        <p:txBody>
          <a:bodyPr/>
          <a:lstStyle/>
          <a:p>
            <a:r>
              <a:rPr lang="en-US" dirty="0"/>
              <a:t>James Clapper, National Intelligence Director </a:t>
            </a:r>
            <a:r>
              <a:rPr lang="en-US" u="sng" dirty="0"/>
              <a:t>denies under oath </a:t>
            </a:r>
            <a:r>
              <a:rPr lang="en-US" dirty="0"/>
              <a:t>that NSA is collecting information on millions of Americans.  At least not “wittingly.”</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429000"/>
            <a:ext cx="4041172" cy="25490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8250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Chilling Effect</a:t>
            </a:r>
          </a:p>
        </p:txBody>
      </p:sp>
      <p:sp>
        <p:nvSpPr>
          <p:cNvPr id="3" name="Content Placeholder 2"/>
          <p:cNvSpPr>
            <a:spLocks noGrp="1"/>
          </p:cNvSpPr>
          <p:nvPr>
            <p:ph idx="1"/>
          </p:nvPr>
        </p:nvSpPr>
        <p:spPr/>
        <p:txBody>
          <a:bodyPr>
            <a:normAutofit lnSpcReduction="10000"/>
          </a:bodyPr>
          <a:lstStyle/>
          <a:p>
            <a:r>
              <a:rPr lang="en-US" dirty="0"/>
              <a:t>The First Amendment prohibits government actions that create a chilling effect on speech.</a:t>
            </a:r>
          </a:p>
          <a:p>
            <a:r>
              <a:rPr lang="en-US" b="1" i="1" dirty="0"/>
              <a:t>Lamont v. Postmaster General, </a:t>
            </a:r>
            <a:r>
              <a:rPr lang="en-US" b="1" dirty="0"/>
              <a:t>381 U.S. 301 (1965)</a:t>
            </a:r>
            <a:endParaRPr lang="en-US" dirty="0"/>
          </a:p>
          <a:p>
            <a:r>
              <a:rPr lang="en-US" dirty="0"/>
              <a:t>The "chilling effect" referred to in the case was a "deterrent effect" on freedom of expression—even when there is no law explicitly prohibiting it</a:t>
            </a:r>
          </a:p>
          <a:p>
            <a:r>
              <a:rPr lang="en-US" dirty="0"/>
              <a:t>How much speech does not occur now that we know of the monitoring and storage of all electronic communications?</a:t>
            </a:r>
          </a:p>
        </p:txBody>
      </p:sp>
    </p:spTree>
    <p:extLst>
      <p:ext uri="{BB962C8B-B14F-4D97-AF65-F5344CB8AC3E}">
        <p14:creationId xmlns:p14="http://schemas.microsoft.com/office/powerpoint/2010/main" val="3197118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Constitution, Spying &amp; Terrorism</a:t>
            </a:r>
          </a:p>
        </p:txBody>
      </p:sp>
      <p:sp>
        <p:nvSpPr>
          <p:cNvPr id="3" name="Content Placeholder 2"/>
          <p:cNvSpPr>
            <a:spLocks noGrp="1"/>
          </p:cNvSpPr>
          <p:nvPr>
            <p:ph idx="1"/>
          </p:nvPr>
        </p:nvSpPr>
        <p:spPr>
          <a:xfrm>
            <a:off x="457200" y="1600200"/>
            <a:ext cx="8229600" cy="5257800"/>
          </a:xfrm>
        </p:spPr>
        <p:txBody>
          <a:bodyPr/>
          <a:lstStyle/>
          <a:p>
            <a:r>
              <a:rPr lang="en-US" dirty="0"/>
              <a:t>Society needs to decide how much intrusion on its liberty it is willing to accept in the name of “safety” and “security.”</a:t>
            </a:r>
          </a:p>
          <a:p>
            <a:r>
              <a:rPr lang="en-US" dirty="0"/>
              <a:t>Since 9/11, the Patriot Act &amp; NSA domestic spying, the boundaries of personal liberty are shrinking dramatically.</a:t>
            </a:r>
          </a:p>
          <a:p>
            <a:r>
              <a:rPr lang="en-US" dirty="0"/>
              <a:t>People are more likely to die from these other causes than from terrorism:</a:t>
            </a:r>
          </a:p>
          <a:p>
            <a:pPr lvl="1"/>
            <a:r>
              <a:rPr lang="en-US" dirty="0"/>
              <a:t>Killed by a Police Officer (8x more likely)</a:t>
            </a:r>
          </a:p>
          <a:p>
            <a:pPr lvl="1"/>
            <a:r>
              <a:rPr lang="en-US" dirty="0"/>
              <a:t>Choking on your own vomit (9x more likely)</a:t>
            </a:r>
          </a:p>
          <a:p>
            <a:pPr lvl="1"/>
            <a:r>
              <a:rPr lang="en-US" dirty="0"/>
              <a:t>Airline Travel (11,000x more likely)</a:t>
            </a:r>
          </a:p>
          <a:p>
            <a:pPr lvl="1"/>
            <a:endParaRPr lang="en-US" dirty="0"/>
          </a:p>
          <a:p>
            <a:pPr lvl="1"/>
            <a:endParaRPr lang="en-US" dirty="0"/>
          </a:p>
        </p:txBody>
      </p:sp>
    </p:spTree>
    <p:extLst>
      <p:ext uri="{BB962C8B-B14F-4D97-AF65-F5344CB8AC3E}">
        <p14:creationId xmlns:p14="http://schemas.microsoft.com/office/powerpoint/2010/main" val="2923204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Conclusions</a:t>
            </a:r>
          </a:p>
        </p:txBody>
      </p:sp>
      <p:sp>
        <p:nvSpPr>
          <p:cNvPr id="3" name="Content Placeholder 2"/>
          <p:cNvSpPr>
            <a:spLocks noGrp="1"/>
          </p:cNvSpPr>
          <p:nvPr>
            <p:ph idx="1"/>
          </p:nvPr>
        </p:nvSpPr>
        <p:spPr>
          <a:xfrm>
            <a:off x="381000" y="1600200"/>
            <a:ext cx="8229600" cy="4709160"/>
          </a:xfrm>
        </p:spPr>
        <p:txBody>
          <a:bodyPr>
            <a:normAutofit/>
          </a:bodyPr>
          <a:lstStyle/>
          <a:p>
            <a:r>
              <a:rPr lang="en-US" dirty="0"/>
              <a:t>The future of Free Speech on the Internet will depend on the willingness of American citizens to take a stand and demand their privacy rights.</a:t>
            </a:r>
          </a:p>
          <a:p>
            <a:r>
              <a:rPr lang="en-US" dirty="0"/>
              <a:t>NSA Spying and Patriot Act abuses have forced a discussion about how much liberty we are willing to give up to feel safe</a:t>
            </a:r>
          </a:p>
          <a:p>
            <a:r>
              <a:rPr lang="en-US" dirty="0"/>
              <a:t>The U.S. is at a critical crossroad:  Will it continue to be the home of the brave, or the government shelter of the weak?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Ending Quote</a:t>
            </a:r>
          </a:p>
        </p:txBody>
      </p:sp>
      <p:sp>
        <p:nvSpPr>
          <p:cNvPr id="3" name="Content Placeholder 2"/>
          <p:cNvSpPr>
            <a:spLocks noGrp="1"/>
          </p:cNvSpPr>
          <p:nvPr>
            <p:ph idx="1"/>
          </p:nvPr>
        </p:nvSpPr>
        <p:spPr/>
        <p:txBody>
          <a:bodyPr/>
          <a:lstStyle/>
          <a:p>
            <a:pPr marL="137160" indent="0">
              <a:buNone/>
            </a:pPr>
            <a:r>
              <a:rPr lang="en-US" b="1" dirty="0"/>
              <a:t>“Those who would give up E</a:t>
            </a:r>
            <a:r>
              <a:rPr lang="en-US" b="1" cap="small" dirty="0"/>
              <a:t>ssential</a:t>
            </a:r>
            <a:r>
              <a:rPr lang="en-US" b="1" dirty="0"/>
              <a:t> L</a:t>
            </a:r>
            <a:r>
              <a:rPr lang="en-US" b="1" cap="small" dirty="0"/>
              <a:t>iberty</a:t>
            </a:r>
            <a:r>
              <a:rPr lang="en-US" b="1" dirty="0"/>
              <a:t> to purchase a little T</a:t>
            </a:r>
            <a:r>
              <a:rPr lang="en-US" b="1" cap="small" dirty="0"/>
              <a:t>emporary</a:t>
            </a:r>
            <a:r>
              <a:rPr lang="en-US" b="1" dirty="0"/>
              <a:t> S</a:t>
            </a:r>
            <a:r>
              <a:rPr lang="en-US" b="1" cap="small" dirty="0"/>
              <a:t>afety</a:t>
            </a:r>
            <a:r>
              <a:rPr lang="en-US" b="1" dirty="0"/>
              <a:t>, deserve neither L</a:t>
            </a:r>
            <a:r>
              <a:rPr lang="en-US" b="1" cap="small" dirty="0"/>
              <a:t>iberty</a:t>
            </a:r>
            <a:r>
              <a:rPr lang="en-US" b="1" dirty="0"/>
              <a:t> nor S</a:t>
            </a:r>
            <a:r>
              <a:rPr lang="en-US" b="1" cap="small" dirty="0"/>
              <a:t>afety</a:t>
            </a:r>
            <a:r>
              <a:rPr lang="en-US" b="1" dirty="0"/>
              <a:t>.”</a:t>
            </a:r>
          </a:p>
          <a:p>
            <a:pPr lvl="1"/>
            <a:r>
              <a:rPr lang="en-US" b="1" dirty="0"/>
              <a:t>Ben Franklin</a:t>
            </a:r>
          </a:p>
          <a:p>
            <a:endParaRPr lang="en-US" b="1"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971800"/>
            <a:ext cx="2590800" cy="3450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9972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a:t>Historical Internet Protest</a:t>
            </a:r>
            <a:br>
              <a:rPr lang="en-US" dirty="0"/>
            </a:br>
            <a:r>
              <a:rPr lang="en-US" dirty="0"/>
              <a:t>SOPA &amp; PIPA Stopped</a:t>
            </a:r>
            <a:br>
              <a:rPr lang="en-US" dirty="0"/>
            </a:br>
            <a:r>
              <a:rPr lang="en-US" dirty="0"/>
              <a:t>(</a:t>
            </a:r>
            <a:r>
              <a:rPr lang="en-US" sz="3600" dirty="0"/>
              <a:t>January 18, 2012)</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2133600"/>
            <a:ext cx="7620000" cy="3076575"/>
          </a:xfrm>
        </p:spPr>
      </p:pic>
    </p:spTree>
    <p:extLst>
      <p:ext uri="{BB962C8B-B14F-4D97-AF65-F5344CB8AC3E}">
        <p14:creationId xmlns:p14="http://schemas.microsoft.com/office/powerpoint/2010/main" val="1223660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Emerging Threat: The NSA</a:t>
            </a:r>
          </a:p>
        </p:txBody>
      </p:sp>
      <p:sp>
        <p:nvSpPr>
          <p:cNvPr id="3" name="Content Placeholder 2"/>
          <p:cNvSpPr>
            <a:spLocks noGrp="1"/>
          </p:cNvSpPr>
          <p:nvPr>
            <p:ph idx="1"/>
          </p:nvPr>
        </p:nvSpPr>
        <p:spPr/>
        <p:txBody>
          <a:bodyPr/>
          <a:lstStyle/>
          <a:p>
            <a:endParaRPr lang="en-US" dirty="0"/>
          </a:p>
          <a:p>
            <a:r>
              <a:rPr lang="en-US" dirty="0"/>
              <a:t>Edward Snowden uncovered what many feared to be true.  Our government was spying on its own citizens, and intercepting their communications.</a:t>
            </a:r>
          </a:p>
          <a:p>
            <a:r>
              <a:rPr lang="en-US" dirty="0"/>
              <a:t>ATT&amp; Verizon have essentially opened their systems to the NSA investigators.</a:t>
            </a:r>
          </a:p>
          <a:p>
            <a:r>
              <a:rPr lang="en-US" dirty="0"/>
              <a:t> Facebook, Microsoft &amp; Google have cooperated at some level, but deny any ‘back door’ access.  Request release of FISA opinions.</a:t>
            </a: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028" y="1219200"/>
            <a:ext cx="4040188" cy="991108"/>
          </a:xfrm>
          <a:prstGeom prst="rect">
            <a:avLst/>
          </a:prstGeom>
        </p:spPr>
      </p:pic>
    </p:spTree>
    <p:extLst>
      <p:ext uri="{BB962C8B-B14F-4D97-AF65-F5344CB8AC3E}">
        <p14:creationId xmlns:p14="http://schemas.microsoft.com/office/powerpoint/2010/main" val="314477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Edward Snowden</a:t>
            </a:r>
            <a:br>
              <a:rPr lang="en-US" dirty="0"/>
            </a:br>
            <a:r>
              <a:rPr lang="en-US" dirty="0"/>
              <a:t>Whistleblower or Traitor?</a:t>
            </a:r>
          </a:p>
        </p:txBody>
      </p:sp>
      <p:sp>
        <p:nvSpPr>
          <p:cNvPr id="3" name="Text Placeholder 2"/>
          <p:cNvSpPr>
            <a:spLocks noGrp="1"/>
          </p:cNvSpPr>
          <p:nvPr>
            <p:ph type="body" idx="1"/>
          </p:nvPr>
        </p:nvSpPr>
        <p:spPr>
          <a:xfrm>
            <a:off x="457200" y="1535112"/>
            <a:ext cx="4040188" cy="1893888"/>
          </a:xfrm>
        </p:spPr>
        <p:txBody>
          <a:bodyPr>
            <a:normAutofit fontScale="92500"/>
          </a:bodyPr>
          <a:lstStyle/>
          <a:p>
            <a:pPr algn="ctr"/>
            <a:r>
              <a:rPr lang="en-US" dirty="0"/>
              <a:t>NSA Chief (Former) Michael Hayden says Snowden is “morally Arrogant” and will end up an “Alcoholic”</a:t>
            </a:r>
          </a:p>
        </p:txBody>
      </p:sp>
      <p:sp>
        <p:nvSpPr>
          <p:cNvPr id="4" name="Text Placeholder 3"/>
          <p:cNvSpPr>
            <a:spLocks noGrp="1"/>
          </p:cNvSpPr>
          <p:nvPr>
            <p:ph type="body" sz="half" idx="3"/>
          </p:nvPr>
        </p:nvSpPr>
        <p:spPr>
          <a:xfrm>
            <a:off x="4645025" y="1535112"/>
            <a:ext cx="4041775" cy="1436688"/>
          </a:xfrm>
        </p:spPr>
        <p:txBody>
          <a:bodyPr>
            <a:normAutofit lnSpcReduction="10000"/>
          </a:bodyPr>
          <a:lstStyle/>
          <a:p>
            <a:r>
              <a:rPr lang="en-US" dirty="0"/>
              <a:t>ACLU says Snowden is clearly a “whistleblower” under federal law</a:t>
            </a:r>
          </a:p>
        </p:txBody>
      </p:sp>
      <p:pic>
        <p:nvPicPr>
          <p:cNvPr id="7" name="Content Placeholder 6"/>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457200" y="3505200"/>
            <a:ext cx="4040188" cy="2626788"/>
          </a:xfrm>
        </p:spPr>
      </p:pic>
      <p:pic>
        <p:nvPicPr>
          <p:cNvPr id="8" name="Content Placeholder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645025" y="3112484"/>
            <a:ext cx="4041775" cy="2263394"/>
          </a:xfrm>
        </p:spPr>
      </p:pic>
    </p:spTree>
    <p:extLst>
      <p:ext uri="{BB962C8B-B14F-4D97-AF65-F5344CB8AC3E}">
        <p14:creationId xmlns:p14="http://schemas.microsoft.com/office/powerpoint/2010/main" val="426360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422030" y="152400"/>
            <a:ext cx="8229600" cy="1981200"/>
          </a:xfrm>
        </p:spPr>
        <p:txBody>
          <a:bodyPr/>
          <a:lstStyle/>
          <a:p>
            <a:r>
              <a:rPr lang="en-US" dirty="0"/>
              <a:t>Whistleblower Protection act</a:t>
            </a:r>
          </a:p>
        </p:txBody>
      </p:sp>
      <p:sp>
        <p:nvSpPr>
          <p:cNvPr id="8" name="Subtitle 7"/>
          <p:cNvSpPr>
            <a:spLocks noGrp="1"/>
          </p:cNvSpPr>
          <p:nvPr>
            <p:ph type="subTitle" idx="1"/>
          </p:nvPr>
        </p:nvSpPr>
        <p:spPr>
          <a:xfrm>
            <a:off x="228600" y="2209800"/>
            <a:ext cx="8534400" cy="4343400"/>
          </a:xfrm>
        </p:spPr>
        <p:txBody>
          <a:bodyPr>
            <a:normAutofit lnSpcReduction="10000"/>
          </a:bodyPr>
          <a:lstStyle/>
          <a:p>
            <a:r>
              <a:rPr lang="en-US" dirty="0"/>
              <a:t>*  Federal law protects "any disclosure" that a covered employee reasonably believes evidences "any violation of any law, rule, or regulation," or "gross mismanagement, a gross waste of funds, and abuse of authority, or a substantial and specific danger to public health or safety.“</a:t>
            </a:r>
          </a:p>
          <a:p>
            <a:endParaRPr lang="en-US" dirty="0"/>
          </a:p>
          <a:p>
            <a:r>
              <a:rPr lang="en-US" dirty="0"/>
              <a:t>* Lawmakers have called the NSA domestic spying program “incredible troubling” and an “overbroad interpretation” of the Patriot Act.</a:t>
            </a:r>
          </a:p>
          <a:p>
            <a:endParaRPr lang="en-US" dirty="0"/>
          </a:p>
        </p:txBody>
      </p:sp>
    </p:spTree>
    <p:extLst>
      <p:ext uri="{BB962C8B-B14F-4D97-AF65-F5344CB8AC3E}">
        <p14:creationId xmlns:p14="http://schemas.microsoft.com/office/powerpoint/2010/main" val="2193863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NSA Track?</a:t>
            </a:r>
          </a:p>
        </p:txBody>
      </p:sp>
      <p:sp>
        <p:nvSpPr>
          <p:cNvPr id="3" name="Content Placeholder 2"/>
          <p:cNvSpPr>
            <a:spLocks noGrp="1"/>
          </p:cNvSpPr>
          <p:nvPr>
            <p:ph idx="1"/>
          </p:nvPr>
        </p:nvSpPr>
        <p:spPr/>
        <p:txBody>
          <a:bodyPr>
            <a:normAutofit/>
          </a:bodyPr>
          <a:lstStyle/>
          <a:p>
            <a:r>
              <a:rPr lang="en-US" dirty="0"/>
              <a:t>Content of emails. (WSJ.com)</a:t>
            </a:r>
          </a:p>
          <a:p>
            <a:r>
              <a:rPr lang="en-US" dirty="0"/>
              <a:t>Metadata of phone calls. (Id.)</a:t>
            </a:r>
          </a:p>
          <a:p>
            <a:r>
              <a:rPr lang="en-US" dirty="0"/>
              <a:t>Google / search engine searches (A.P. Post)</a:t>
            </a:r>
          </a:p>
          <a:p>
            <a:r>
              <a:rPr lang="en-US" dirty="0"/>
              <a:t>Content of phone calls (WSJ.com.)</a:t>
            </a:r>
          </a:p>
          <a:p>
            <a:r>
              <a:rPr lang="en-US" dirty="0"/>
              <a:t>Credit Card Transactions</a:t>
            </a:r>
          </a:p>
          <a:p>
            <a:pPr lvl="1"/>
            <a:r>
              <a:rPr lang="en-US" dirty="0"/>
              <a:t>In 2011 the NSA database contained 180 million records, with 84 percent of those being credit card transactions details. (Snowden leak)</a:t>
            </a:r>
          </a:p>
          <a:p>
            <a:pPr lvl="1"/>
            <a:r>
              <a:rPr lang="en-US" dirty="0"/>
              <a:t>Used by NSA’s “Follow the Money” (FTM) Branch.</a:t>
            </a:r>
          </a:p>
          <a:p>
            <a:r>
              <a:rPr lang="en-US" dirty="0"/>
              <a:t>75% of All Internet Traffic (WSJ.com)</a:t>
            </a:r>
          </a:p>
          <a:p>
            <a:endParaRPr lang="en-US" dirty="0"/>
          </a:p>
        </p:txBody>
      </p:sp>
    </p:spTree>
    <p:extLst>
      <p:ext uri="{BB962C8B-B14F-4D97-AF65-F5344CB8AC3E}">
        <p14:creationId xmlns:p14="http://schemas.microsoft.com/office/powerpoint/2010/main" val="299005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is the Data Stored?</a:t>
            </a:r>
          </a:p>
        </p:txBody>
      </p:sp>
      <p:sp>
        <p:nvSpPr>
          <p:cNvPr id="3" name="Content Placeholder 2"/>
          <p:cNvSpPr>
            <a:spLocks noGrp="1"/>
          </p:cNvSpPr>
          <p:nvPr>
            <p:ph idx="1"/>
          </p:nvPr>
        </p:nvSpPr>
        <p:spPr/>
        <p:txBody>
          <a:bodyPr/>
          <a:lstStyle/>
          <a:p>
            <a:r>
              <a:rPr lang="en-US" dirty="0" err="1"/>
              <a:t>Bluffdale</a:t>
            </a:r>
            <a:r>
              <a:rPr lang="en-US" dirty="0"/>
              <a:t>, Utah data center will have the ability to collect </a:t>
            </a:r>
            <a:r>
              <a:rPr lang="en-US" u="sng" dirty="0"/>
              <a:t>all</a:t>
            </a:r>
            <a:r>
              <a:rPr lang="en-US" dirty="0"/>
              <a:t> worldwide electronic communications and transactions</a:t>
            </a:r>
          </a:p>
        </p:txBody>
      </p:sp>
      <p:pic>
        <p:nvPicPr>
          <p:cNvPr id="4" name="Content Placeholder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399" y="2971800"/>
            <a:ext cx="6724641" cy="3592316"/>
          </a:xfrm>
          <a:prstGeom prst="rect">
            <a:avLst/>
          </a:prstGeom>
        </p:spPr>
      </p:pic>
    </p:spTree>
    <p:extLst>
      <p:ext uri="{BB962C8B-B14F-4D97-AF65-F5344CB8AC3E}">
        <p14:creationId xmlns:p14="http://schemas.microsoft.com/office/powerpoint/2010/main" val="133669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Center Specs</a:t>
            </a:r>
          </a:p>
        </p:txBody>
      </p:sp>
      <p:sp>
        <p:nvSpPr>
          <p:cNvPr id="3" name="Content Placeholder 2"/>
          <p:cNvSpPr>
            <a:spLocks noGrp="1"/>
          </p:cNvSpPr>
          <p:nvPr>
            <p:ph idx="1"/>
          </p:nvPr>
        </p:nvSpPr>
        <p:spPr/>
        <p:txBody>
          <a:bodyPr>
            <a:normAutofit fontScale="92500" lnSpcReduction="10000"/>
          </a:bodyPr>
          <a:lstStyle/>
          <a:p>
            <a:r>
              <a:rPr lang="en-US" dirty="0"/>
              <a:t>One million square feet in size</a:t>
            </a:r>
          </a:p>
          <a:p>
            <a:r>
              <a:rPr lang="en-US" dirty="0"/>
              <a:t>Power bill: $70 million per year.</a:t>
            </a:r>
          </a:p>
          <a:p>
            <a:r>
              <a:rPr lang="en-US" dirty="0"/>
              <a:t>Storage estimates range from “</a:t>
            </a:r>
            <a:r>
              <a:rPr lang="en-US" dirty="0" err="1"/>
              <a:t>yotabytes</a:t>
            </a:r>
            <a:r>
              <a:rPr lang="en-US" dirty="0"/>
              <a:t>” (Wired) to 5 “</a:t>
            </a:r>
            <a:r>
              <a:rPr lang="en-US" dirty="0" err="1"/>
              <a:t>zetabytes</a:t>
            </a:r>
            <a:r>
              <a:rPr lang="en-US" dirty="0"/>
              <a:t>” of data, which can be stored indefinitely. (NPR)</a:t>
            </a:r>
          </a:p>
          <a:p>
            <a:r>
              <a:rPr lang="en-US" dirty="0"/>
              <a:t>Conversion: </a:t>
            </a:r>
            <a:r>
              <a:rPr lang="en-US" dirty="0" err="1"/>
              <a:t>yottabyte</a:t>
            </a:r>
            <a:r>
              <a:rPr lang="en-US" dirty="0"/>
              <a:t> = 1,000 </a:t>
            </a:r>
            <a:r>
              <a:rPr lang="en-US" dirty="0" err="1"/>
              <a:t>zettabytes</a:t>
            </a:r>
            <a:r>
              <a:rPr lang="en-US" dirty="0"/>
              <a:t> = 1,000,000 </a:t>
            </a:r>
            <a:r>
              <a:rPr lang="en-US" dirty="0" err="1"/>
              <a:t>exabytes</a:t>
            </a:r>
            <a:r>
              <a:rPr lang="en-US" dirty="0"/>
              <a:t> = 1 billion </a:t>
            </a:r>
            <a:r>
              <a:rPr lang="en-US" dirty="0" err="1"/>
              <a:t>pettabytes</a:t>
            </a:r>
            <a:r>
              <a:rPr lang="en-US" dirty="0"/>
              <a:t> = 1 trillion terabytes. </a:t>
            </a:r>
          </a:p>
          <a:p>
            <a:r>
              <a:rPr lang="en-US" dirty="0"/>
              <a:t>The entire internet is only 1% of a </a:t>
            </a:r>
            <a:r>
              <a:rPr lang="en-US" dirty="0" err="1"/>
              <a:t>yotabyte</a:t>
            </a:r>
            <a:endParaRPr lang="en-US" dirty="0"/>
          </a:p>
          <a:p>
            <a:r>
              <a:rPr lang="en-US" dirty="0"/>
              <a:t>Only 400 terabytes needed to hold all of the books ever written in any language.</a:t>
            </a:r>
          </a:p>
        </p:txBody>
      </p:sp>
    </p:spTree>
    <p:extLst>
      <p:ext uri="{BB962C8B-B14F-4D97-AF65-F5344CB8AC3E}">
        <p14:creationId xmlns:p14="http://schemas.microsoft.com/office/powerpoint/2010/main" val="3562205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Speculation</a:t>
            </a:r>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en-US" sz="3400" dirty="0"/>
              <a:t>Some estimates indicate the data center could easily hold hypothetical 24-hour video and audio recordings of every person in the United States for a full year. (Forbes.com)</a:t>
            </a:r>
          </a:p>
          <a:p>
            <a:r>
              <a:rPr lang="en-US" sz="3400" dirty="0"/>
              <a:t>The NSA data center will accumulate private interactions and information and make them searchable, similar to the Internet Archive’s </a:t>
            </a:r>
            <a:r>
              <a:rPr lang="en-US" sz="3400" dirty="0" err="1"/>
              <a:t>Wayback</a:t>
            </a:r>
            <a:r>
              <a:rPr lang="en-US" sz="3400" dirty="0"/>
              <a:t> Machine. (</a:t>
            </a:r>
            <a:r>
              <a:rPr lang="en-US" dirty="0"/>
              <a:t>Brewster </a:t>
            </a:r>
            <a:r>
              <a:rPr lang="en-US" dirty="0" err="1"/>
              <a:t>Kahle</a:t>
            </a:r>
            <a:r>
              <a:rPr lang="en-US" dirty="0"/>
              <a:t>, creator of archive.org)</a:t>
            </a:r>
            <a:endParaRPr lang="en-US" sz="3400" dirty="0"/>
          </a:p>
          <a:p>
            <a:r>
              <a:rPr lang="en-US" sz="3400" dirty="0"/>
              <a:t>William </a:t>
            </a:r>
            <a:r>
              <a:rPr lang="en-US" sz="3400" dirty="0" err="1"/>
              <a:t>Binney</a:t>
            </a:r>
            <a:r>
              <a:rPr lang="en-US" sz="3400" dirty="0"/>
              <a:t>, a former employee of the NSA turned whistleblower, believes the agency is guilty of unconstitutional information gathering on American citizens, and that the sheer size of the data centers in Utah and elsewhere suggests that the agency wants to vacuum up “everything it can, including all the content of people’s phone calls and emails.”</a:t>
            </a:r>
          </a:p>
          <a:p>
            <a:endParaRPr lang="en-US" dirty="0"/>
          </a:p>
        </p:txBody>
      </p:sp>
    </p:spTree>
    <p:extLst>
      <p:ext uri="{BB962C8B-B14F-4D97-AF65-F5344CB8AC3E}">
        <p14:creationId xmlns:p14="http://schemas.microsoft.com/office/powerpoint/2010/main" val="3434335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6530</TotalTime>
  <Words>1147</Words>
  <Application>Microsoft Office PowerPoint</Application>
  <PresentationFormat>On-screen Show (4:3)</PresentationFormat>
  <Paragraphs>86</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Book Antiqua</vt:lpstr>
      <vt:lpstr>Lucida Sans</vt:lpstr>
      <vt:lpstr>Wingdings</vt:lpstr>
      <vt:lpstr>Wingdings 2</vt:lpstr>
      <vt:lpstr>Wingdings 3</vt:lpstr>
      <vt:lpstr>Apex</vt:lpstr>
      <vt:lpstr>NSA Surveillance  -chilling free expression </vt:lpstr>
      <vt:lpstr>Historical Internet Protest SOPA &amp; PIPA Stopped (January 18, 2012)</vt:lpstr>
      <vt:lpstr>An Emerging Threat: The NSA</vt:lpstr>
      <vt:lpstr>Edward Snowden Whistleblower or Traitor?</vt:lpstr>
      <vt:lpstr>Whistleblower Protection act</vt:lpstr>
      <vt:lpstr>What does the NSA Track?</vt:lpstr>
      <vt:lpstr>Where is the Data Stored?</vt:lpstr>
      <vt:lpstr>Data Center Specs</vt:lpstr>
      <vt:lpstr>Informed Speculation</vt:lpstr>
      <vt:lpstr>It Gets Worse… The NSA is expanding rapidly</vt:lpstr>
      <vt:lpstr>NSA Expansion</vt:lpstr>
      <vt:lpstr>Is there any abuse?</vt:lpstr>
      <vt:lpstr>DEA “Special Operations Division”</vt:lpstr>
      <vt:lpstr>Was Congress Informed?</vt:lpstr>
      <vt:lpstr>The Chilling Effect</vt:lpstr>
      <vt:lpstr>The Constitution, Spying &amp; Terrorism</vt:lpstr>
      <vt:lpstr>Conclusions</vt:lpstr>
      <vt:lpstr>Ending Quote</vt:lpstr>
    </vt:vector>
  </TitlesOfParts>
  <Company>Walters Law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Kimberly A. Harchuck, Esq., LL.M.</dc:creator>
  <cp:lastModifiedBy>Lawrence Walters</cp:lastModifiedBy>
  <cp:revision>125</cp:revision>
  <dcterms:created xsi:type="dcterms:W3CDTF">2012-03-10T00:51:13Z</dcterms:created>
  <dcterms:modified xsi:type="dcterms:W3CDTF">2020-09-21T18:17:10Z</dcterms:modified>
</cp:coreProperties>
</file>