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65" r:id="rId2"/>
    <p:sldId id="369" r:id="rId3"/>
    <p:sldId id="374" r:id="rId4"/>
    <p:sldId id="338" r:id="rId5"/>
    <p:sldId id="354" r:id="rId6"/>
    <p:sldId id="370" r:id="rId7"/>
    <p:sldId id="373" r:id="rId8"/>
    <p:sldId id="350" r:id="rId9"/>
    <p:sldId id="339" r:id="rId10"/>
    <p:sldId id="367" r:id="rId11"/>
    <p:sldId id="375" r:id="rId12"/>
    <p:sldId id="372" r:id="rId13"/>
    <p:sldId id="351" r:id="rId14"/>
    <p:sldId id="325" r:id="rId15"/>
    <p:sldId id="362" r:id="rId16"/>
    <p:sldId id="368" r:id="rId17"/>
    <p:sldId id="353" r:id="rId18"/>
    <p:sldId id="364" r:id="rId19"/>
    <p:sldId id="319" r:id="rId20"/>
    <p:sldId id="359" r:id="rId21"/>
    <p:sldId id="343" r:id="rId22"/>
    <p:sldId id="36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96" autoAdjust="0"/>
    <p:restoredTop sz="92895" autoAdjust="0"/>
  </p:normalViewPr>
  <p:slideViewPr>
    <p:cSldViewPr>
      <p:cViewPr varScale="1">
        <p:scale>
          <a:sx n="76" d="100"/>
          <a:sy n="76" d="100"/>
        </p:scale>
        <p:origin x="7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notesViewPr>
    <p:cSldViewPr>
      <p:cViewPr varScale="1">
        <p:scale>
          <a:sx n="91" d="100"/>
          <a:sy n="91" d="100"/>
        </p:scale>
        <p:origin x="-380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FA524-B176-48E2-A828-3FBBD05A8C99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6F13D-F457-477D-9202-94EAB1417F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0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6F13D-F457-477D-9202-94EAB1417FB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9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848-8FF1-4C59-A87E-3B317E19488E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6A29A6-CE6F-494B-8A1B-A33B7F307D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848-8FF1-4C59-A87E-3B317E19488E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29A6-CE6F-494B-8A1B-A33B7F307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848-8FF1-4C59-A87E-3B317E19488E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29A6-CE6F-494B-8A1B-A33B7F307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651848-8FF1-4C59-A87E-3B317E19488E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6A29A6-CE6F-494B-8A1B-A33B7F307D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848-8FF1-4C59-A87E-3B317E19488E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6A29A6-CE6F-494B-8A1B-A33B7F307D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651848-8FF1-4C59-A87E-3B317E19488E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56A29A6-CE6F-494B-8A1B-A33B7F307D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651848-8FF1-4C59-A87E-3B317E19488E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56A29A6-CE6F-494B-8A1B-A33B7F307D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848-8FF1-4C59-A87E-3B317E19488E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6A29A6-CE6F-494B-8A1B-A33B7F307D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848-8FF1-4C59-A87E-3B317E19488E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6A29A6-CE6F-494B-8A1B-A33B7F307D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651848-8FF1-4C59-A87E-3B317E19488E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56A29A6-CE6F-494B-8A1B-A33B7F307D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651848-8FF1-4C59-A87E-3B317E19488E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6A29A6-CE6F-494B-8A1B-A33B7F307D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3651848-8FF1-4C59-A87E-3B317E19488E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56A29A6-CE6F-494B-8A1B-A33B7F307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about:blank" TargetMode="External"/></Relationships>
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4600" y="4908962"/>
            <a:ext cx="3465616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u="sng" dirty="0"/>
              <a:t>Walters Law Group</a:t>
            </a:r>
            <a:endParaRPr lang="en-US" sz="3300" b="1" u="sng" dirty="0">
              <a:solidFill>
                <a:srgbClr val="800000"/>
              </a:solidFill>
            </a:endParaRPr>
          </a:p>
          <a:p>
            <a:r>
              <a:rPr lang="en-US" sz="1600" b="1" cap="small" dirty="0"/>
              <a:t>Metro-Orlando Florida</a:t>
            </a:r>
          </a:p>
          <a:p>
            <a:r>
              <a:rPr lang="en-US" sz="1600" b="1" cap="small" dirty="0"/>
              <a:t>PH: 407.975.9150</a:t>
            </a:r>
          </a:p>
          <a:p>
            <a:r>
              <a:rPr lang="en-US" sz="1600" b="1" cap="small" dirty="0">
                <a:hlinkClick r:id="rId2"/>
              </a:rPr>
              <a:t>www.FirstAmendment.com</a:t>
            </a:r>
            <a:r>
              <a:rPr lang="en-US" sz="1600" b="1" cap="small" dirty="0"/>
              <a:t>  </a:t>
            </a:r>
          </a:p>
          <a:p>
            <a:endParaRPr lang="en-US" sz="3200" cap="smal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en-US" sz="3500" cap="small" dirty="0"/>
              <a:t>Constitutional Restrictions on Erotic Speech Under the First Amendment</a:t>
            </a:r>
          </a:p>
        </p:txBody>
      </p:sp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38254"/>
            <a:ext cx="2094016" cy="20940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84" y="3132565"/>
            <a:ext cx="48372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+mj-lt"/>
              </a:rPr>
              <a:t>Presented By:   Lawrence G. Walters </a:t>
            </a:r>
          </a:p>
          <a:p>
            <a:pPr algn="r"/>
            <a:r>
              <a:rPr lang="en-US" b="1" dirty="0">
                <a:latin typeface="+mj-lt"/>
              </a:rPr>
              <a:t>of </a:t>
            </a:r>
            <a:r>
              <a:rPr lang="en-US" b="1" cap="small" dirty="0">
                <a:latin typeface="+mj-lt"/>
              </a:rPr>
              <a:t>Walters Law Group</a:t>
            </a:r>
          </a:p>
          <a:p>
            <a:pPr algn="r"/>
            <a:r>
              <a:rPr lang="en-US" b="1" cap="small" dirty="0"/>
              <a:t> </a:t>
            </a:r>
          </a:p>
          <a:p>
            <a:pPr algn="r"/>
            <a:r>
              <a:rPr lang="en-US" sz="2000" b="1" dirty="0">
                <a:hlinkClick r:id="rId4"/>
              </a:rPr>
              <a:t>Larry@FirstAmendment.com</a:t>
            </a:r>
            <a:r>
              <a:rPr lang="en-US" dirty="0"/>
              <a:t> </a:t>
            </a:r>
          </a:p>
          <a:p>
            <a:pPr algn="r"/>
            <a:r>
              <a:rPr lang="en-US" b="1" cap="smal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35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8382000" cy="5334000"/>
          </a:xfrm>
        </p:spPr>
        <p:txBody>
          <a:bodyPr>
            <a:normAutofit lnSpcReduction="10000"/>
          </a:bodyPr>
          <a:lstStyle/>
          <a:p>
            <a:pPr lvl="3"/>
            <a:r>
              <a:rPr lang="en-US" sz="4000" dirty="0">
                <a:solidFill>
                  <a:prstClr val="white"/>
                </a:solidFill>
                <a:latin typeface="+mj-lt"/>
              </a:rPr>
              <a:t>Tammy Robinson</a:t>
            </a:r>
          </a:p>
          <a:p>
            <a:pPr lvl="3"/>
            <a:endParaRPr lang="en-US" sz="4000" dirty="0">
              <a:solidFill>
                <a:prstClr val="white"/>
              </a:solidFill>
              <a:latin typeface="+mj-lt"/>
            </a:endParaRPr>
          </a:p>
          <a:p>
            <a:pPr lvl="3"/>
            <a:r>
              <a:rPr lang="en-US" sz="4000" dirty="0">
                <a:solidFill>
                  <a:prstClr val="white"/>
                </a:solidFill>
                <a:latin typeface="+mj-lt"/>
              </a:rPr>
              <a:t>Chris Wilson</a:t>
            </a:r>
          </a:p>
          <a:p>
            <a:pPr lvl="3"/>
            <a:endParaRPr lang="en-US" sz="4000" dirty="0">
              <a:solidFill>
                <a:prstClr val="white"/>
              </a:solidFill>
              <a:latin typeface="+mj-lt"/>
            </a:endParaRPr>
          </a:p>
          <a:p>
            <a:pPr lvl="3"/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Clint McGowan</a:t>
            </a:r>
          </a:p>
          <a:p>
            <a:pPr lvl="3"/>
            <a:endParaRPr lang="en-US" sz="4000" dirty="0">
              <a:solidFill>
                <a:prstClr val="white"/>
              </a:solidFill>
              <a:latin typeface="+mj-lt"/>
            </a:endParaRPr>
          </a:p>
          <a:p>
            <a:pPr lvl="3"/>
            <a:r>
              <a:rPr lang="en-US" sz="4000" dirty="0">
                <a:solidFill>
                  <a:prstClr val="white"/>
                </a:solidFill>
                <a:latin typeface="+mj-lt"/>
              </a:rPr>
              <a:t>Theresa Taylor (a.k.a. Kimberly Kupps)</a:t>
            </a:r>
          </a:p>
          <a:p>
            <a:pPr lvl="3"/>
            <a:endParaRPr lang="en-US" sz="4000" dirty="0">
              <a:solidFill>
                <a:prstClr val="white"/>
              </a:solidFill>
              <a:latin typeface="+mj-lt"/>
            </a:endParaRPr>
          </a:p>
          <a:p>
            <a:pPr marL="515937" lvl="4" indent="0">
              <a:buNone/>
            </a:pPr>
            <a:endParaRPr lang="en-US" sz="4000" dirty="0">
              <a:solidFill>
                <a:prstClr val="white"/>
              </a:solidFill>
              <a:latin typeface="+mj-lt"/>
            </a:endParaRPr>
          </a:p>
          <a:p>
            <a:pPr marL="179388" lvl="2" indent="0">
              <a:buNone/>
            </a:pPr>
            <a:endParaRPr lang="en-US" sz="40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b="1" cap="small" dirty="0"/>
              <a:t>Florida Obscenity Cases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64" y="2362200"/>
            <a:ext cx="3886200" cy="34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0" y="1828800"/>
            <a:ext cx="6096000" cy="5247904"/>
          </a:xfrm>
        </p:spPr>
        <p:txBody>
          <a:bodyPr>
            <a:noAutofit/>
          </a:bodyPr>
          <a:lstStyle/>
          <a:p>
            <a:pPr marL="1559941" lvl="4" indent="-45720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Is the Internet changing views/opinions on erotic material?</a:t>
            </a:r>
          </a:p>
          <a:p>
            <a:pPr marL="1559941" lvl="4" indent="-45720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Technology permits widespread/accessible use</a:t>
            </a:r>
          </a:p>
          <a:p>
            <a:pPr marL="1559941" lvl="4" indent="-45720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Laptop, tablet and smart phone consumption soaring – allows for greater user privacy</a:t>
            </a:r>
          </a:p>
          <a:p>
            <a:pPr marL="1559941" lvl="4" indent="-45720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The mainstreaming of erotica</a:t>
            </a:r>
          </a:p>
          <a:p>
            <a:pPr marL="1559941" lvl="4" indent="-457200">
              <a:spcBef>
                <a:spcPct val="20000"/>
              </a:spcBef>
              <a:buClr>
                <a:prstClr val="white"/>
              </a:buClr>
              <a:buSzPct val="80000"/>
            </a:pPr>
            <a:endParaRPr lang="en-US" sz="2400" dirty="0">
              <a:solidFill>
                <a:prstClr val="white"/>
              </a:solidFill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56297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IMPACT OF THE INTERNET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369167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7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219696"/>
            <a:ext cx="8686800" cy="5410200"/>
          </a:xfrm>
        </p:spPr>
        <p:txBody>
          <a:bodyPr>
            <a:normAutofit fontScale="92500" lnSpcReduction="10000"/>
          </a:bodyPr>
          <a:lstStyle/>
          <a:p>
            <a:pPr marL="1042416" lvl="1" indent="-45720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2800" dirty="0">
                <a:solidFill>
                  <a:prstClr val="white"/>
                </a:solidFill>
                <a:latin typeface="+mj-lt"/>
              </a:rPr>
              <a:t>Decline in prosecutions, but still a reality </a:t>
            </a:r>
          </a:p>
          <a:p>
            <a:pPr marL="1559941" lvl="4" indent="-45720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2800" dirty="0">
                <a:solidFill>
                  <a:prstClr val="white"/>
                </a:solidFill>
                <a:latin typeface="+mj-lt"/>
              </a:rPr>
              <a:t>AG Eric Holder disbanded Obscenity Prosecution Task Force</a:t>
            </a:r>
          </a:p>
          <a:p>
            <a:pPr marL="1559941" lvl="4" indent="-45720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2800" dirty="0">
                <a:solidFill>
                  <a:prstClr val="white"/>
                </a:solidFill>
                <a:latin typeface="+mj-lt"/>
              </a:rPr>
              <a:t>DOJ: choose to concentrate on “most egregious” cases </a:t>
            </a:r>
            <a:r>
              <a:rPr lang="en-US" sz="2800" dirty="0">
                <a:solidFill>
                  <a:prstClr val="white"/>
                </a:solidFill>
                <a:latin typeface="+mj-lt"/>
                <a:sym typeface="Wingdings" panose="05000000000000000000" pitchFamily="2" charset="2"/>
              </a:rPr>
              <a:t> those involving child exploitation</a:t>
            </a:r>
          </a:p>
          <a:p>
            <a:pPr marL="1042416" lvl="1" indent="-45720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2800" dirty="0">
                <a:solidFill>
                  <a:prstClr val="white"/>
                </a:solidFill>
                <a:latin typeface="+mj-lt"/>
              </a:rPr>
              <a:t>Difficulties with applying </a:t>
            </a:r>
            <a:r>
              <a:rPr lang="en-US" sz="2800" i="1" dirty="0">
                <a:solidFill>
                  <a:prstClr val="white"/>
                </a:solidFill>
                <a:latin typeface="+mj-lt"/>
              </a:rPr>
              <a:t>Miller</a:t>
            </a:r>
            <a:r>
              <a:rPr lang="en-US" sz="2800" dirty="0">
                <a:solidFill>
                  <a:prstClr val="white"/>
                </a:solidFill>
                <a:latin typeface="+mj-lt"/>
              </a:rPr>
              <a:t> Test in Digital Age</a:t>
            </a:r>
          </a:p>
          <a:p>
            <a:pPr marL="1215454" lvl="2" indent="-45720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2800" dirty="0">
                <a:solidFill>
                  <a:prstClr val="white"/>
                </a:solidFill>
                <a:latin typeface="+mj-lt"/>
              </a:rPr>
              <a:t>What is the ‘community’?</a:t>
            </a:r>
          </a:p>
          <a:p>
            <a:pPr marL="1215454" lvl="2" indent="-45720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2800" dirty="0">
                <a:solidFill>
                  <a:prstClr val="white"/>
                </a:solidFill>
                <a:latin typeface="+mj-lt"/>
              </a:rPr>
              <a:t>Basis for obscenity restrictions undermined by private transmission</a:t>
            </a:r>
          </a:p>
          <a:p>
            <a:pPr marL="1215454" lvl="2" indent="-45720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2800" dirty="0">
                <a:solidFill>
                  <a:prstClr val="white"/>
                </a:solidFill>
                <a:latin typeface="+mj-lt"/>
              </a:rPr>
              <a:t>Morality in Media donations sharply decline</a:t>
            </a:r>
          </a:p>
          <a:p>
            <a:pPr marL="1215454" lvl="2" indent="-45720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2800" dirty="0">
                <a:solidFill>
                  <a:prstClr val="white"/>
                </a:solidFill>
                <a:latin typeface="+mj-lt"/>
              </a:rPr>
              <a:t>Feminists focus more on education</a:t>
            </a:r>
          </a:p>
          <a:p>
            <a:pPr marL="548640" lvl="2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en-US" sz="2800" dirty="0">
              <a:solidFill>
                <a:prstClr val="white"/>
              </a:solidFill>
              <a:latin typeface="+mj-lt"/>
              <a:cs typeface="+mn-cs"/>
            </a:endParaRPr>
          </a:p>
          <a:p>
            <a:pPr marL="548640" lvl="2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en-US" sz="2800" dirty="0">
              <a:solidFill>
                <a:prstClr val="white"/>
              </a:solidFill>
              <a:latin typeface="+mj-lt"/>
              <a:cs typeface="+mn-cs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b="1" cap="small" dirty="0"/>
              <a:t>Obscenity in the Digital Age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333" y1="51111" x2="57333" y2="5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698172"/>
            <a:ext cx="2226624" cy="22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613611"/>
            <a:ext cx="8562974" cy="5715000"/>
          </a:xfrm>
        </p:spPr>
        <p:txBody>
          <a:bodyPr>
            <a:noAutofit/>
          </a:bodyPr>
          <a:lstStyle/>
          <a:p>
            <a:pPr marL="699516" indent="-285750">
              <a:spcBef>
                <a:spcPct val="200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+mj-lt"/>
              </a:rPr>
              <a:t>18 U.S.C. Ch. 110: Sexual Exploitation &amp; Other Abuse of Children</a:t>
            </a:r>
          </a:p>
          <a:p>
            <a:pPr marL="1044004" lvl="2" indent="-28575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1800" dirty="0">
                <a:solidFill>
                  <a:prstClr val="white"/>
                </a:solidFill>
                <a:latin typeface="+mj-lt"/>
              </a:rPr>
              <a:t>§2256 – Defines child pornography</a:t>
            </a:r>
          </a:p>
          <a:p>
            <a:pPr marL="1044004" lvl="2" indent="-28575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1800" dirty="0">
                <a:solidFill>
                  <a:prstClr val="white"/>
                </a:solidFill>
                <a:latin typeface="+mj-lt"/>
              </a:rPr>
              <a:t>§§ 2251; 2252, 2252A  - Illegal to produce, sell, traffic, possess, receive, “visual depiction of a minor engaged in sexually explicit conduct” – Definitions governed by the </a:t>
            </a:r>
            <a:r>
              <a:rPr lang="en-US" sz="1800" i="1" dirty="0" err="1">
                <a:solidFill>
                  <a:prstClr val="white"/>
                </a:solidFill>
                <a:latin typeface="+mj-lt"/>
              </a:rPr>
              <a:t>Dost</a:t>
            </a:r>
            <a:r>
              <a:rPr lang="en-US" sz="1800" dirty="0">
                <a:solidFill>
                  <a:prstClr val="white"/>
                </a:solidFill>
                <a:latin typeface="+mj-lt"/>
              </a:rPr>
              <a:t> Factors (</a:t>
            </a:r>
            <a:r>
              <a:rPr lang="en-US" sz="1800" i="1" dirty="0">
                <a:solidFill>
                  <a:prstClr val="white"/>
                </a:solidFill>
                <a:latin typeface="+mj-lt"/>
              </a:rPr>
              <a:t>U.S. v. </a:t>
            </a:r>
            <a:r>
              <a:rPr lang="en-US" sz="1800" i="1" dirty="0" err="1">
                <a:solidFill>
                  <a:prstClr val="white"/>
                </a:solidFill>
                <a:latin typeface="+mj-lt"/>
              </a:rPr>
              <a:t>Dost</a:t>
            </a:r>
            <a:r>
              <a:rPr lang="en-US" sz="1800" dirty="0">
                <a:solidFill>
                  <a:prstClr val="white"/>
                </a:solidFill>
                <a:latin typeface="+mj-lt"/>
              </a:rPr>
              <a:t>, 636 F. Supp. 828 (S.D. CA 1986)</a:t>
            </a:r>
          </a:p>
          <a:p>
            <a:pPr marL="1044004" lvl="2" indent="-28575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1800" dirty="0">
                <a:solidFill>
                  <a:prstClr val="white"/>
                </a:solidFill>
                <a:latin typeface="+mj-lt"/>
              </a:rPr>
              <a:t>Elements, generally:</a:t>
            </a:r>
          </a:p>
          <a:p>
            <a:pPr marL="1217041" lvl="3" indent="-28575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1800" dirty="0">
                <a:solidFill>
                  <a:prstClr val="white"/>
                </a:solidFill>
                <a:latin typeface="+mj-lt"/>
              </a:rPr>
              <a:t>Prosecution NOT required to prove defendant’s knowledge of minor’s age in prosecutions against producers</a:t>
            </a:r>
          </a:p>
          <a:p>
            <a:pPr marL="1217041" lvl="3" indent="-28575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1800" dirty="0">
                <a:solidFill>
                  <a:prstClr val="white"/>
                </a:solidFill>
                <a:latin typeface="+mj-lt"/>
              </a:rPr>
              <a:t>Effectively makes sexual exploitation statutes strict liability offenses</a:t>
            </a:r>
          </a:p>
          <a:p>
            <a:pPr marL="1769364" lvl="6" indent="-28575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1800" dirty="0">
                <a:solidFill>
                  <a:prstClr val="white"/>
                </a:solidFill>
                <a:latin typeface="+mj-lt"/>
              </a:rPr>
              <a:t>Regardless of consent or misrepresentation by minor</a:t>
            </a:r>
          </a:p>
          <a:p>
            <a:pPr marL="1769364" lvl="6" indent="-28575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1800" dirty="0">
                <a:solidFill>
                  <a:prstClr val="white"/>
                </a:solidFill>
                <a:latin typeface="+mj-lt"/>
              </a:rPr>
              <a:t>But see; </a:t>
            </a:r>
            <a:r>
              <a:rPr lang="en-US" sz="1800" i="1" dirty="0">
                <a:solidFill>
                  <a:prstClr val="white"/>
                </a:solidFill>
                <a:latin typeface="+mj-lt"/>
              </a:rPr>
              <a:t>U.S. v. X-</a:t>
            </a:r>
            <a:r>
              <a:rPr lang="en-US" sz="1800" i="1" dirty="0" err="1">
                <a:solidFill>
                  <a:prstClr val="white"/>
                </a:solidFill>
                <a:latin typeface="+mj-lt"/>
              </a:rPr>
              <a:t>Citement</a:t>
            </a:r>
            <a:r>
              <a:rPr lang="en-US" sz="1800" i="1" dirty="0">
                <a:solidFill>
                  <a:prstClr val="white"/>
                </a:solidFill>
                <a:latin typeface="+mj-lt"/>
              </a:rPr>
              <a:t> Video </a:t>
            </a:r>
            <a:r>
              <a:rPr lang="en-US" sz="1800" dirty="0">
                <a:solidFill>
                  <a:prstClr val="white"/>
                </a:solidFill>
                <a:latin typeface="+mj-lt"/>
              </a:rPr>
              <a:t>513 U.S. 64 (1994) – ‘knowledge’ requirement ‘read into’ the statute regarding all but original producers of the material</a:t>
            </a:r>
          </a:p>
          <a:p>
            <a:pPr marL="1044004" lvl="2" indent="-28575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1800" dirty="0">
                <a:solidFill>
                  <a:prstClr val="white"/>
                </a:solidFill>
                <a:latin typeface="+mj-lt"/>
              </a:rPr>
              <a:t>§2258A-E – Reporting requirements for online service providers regarding underage material and exploitation activities</a:t>
            </a:r>
          </a:p>
          <a:p>
            <a:pPr marL="699516" indent="-285750">
              <a:spcBef>
                <a:spcPct val="200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+mj-lt"/>
              </a:rPr>
              <a:t>Major Cases</a:t>
            </a:r>
          </a:p>
          <a:p>
            <a:pPr marL="870966" lvl="1" indent="-28575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1400" i="1" dirty="0">
                <a:solidFill>
                  <a:prstClr val="white"/>
                </a:solidFill>
                <a:latin typeface="+mj-lt"/>
              </a:rPr>
              <a:t>NY v. Ferber  </a:t>
            </a:r>
            <a:r>
              <a:rPr lang="en-US" sz="1400" dirty="0">
                <a:solidFill>
                  <a:prstClr val="white"/>
                </a:solidFill>
                <a:latin typeface="+mj-lt"/>
              </a:rPr>
              <a:t>458 U.S. 747 (1982)</a:t>
            </a:r>
          </a:p>
          <a:p>
            <a:pPr marL="870966" lvl="1" indent="-285750">
              <a:spcBef>
                <a:spcPct val="20000"/>
              </a:spcBef>
              <a:buClr>
                <a:prstClr val="white"/>
              </a:buClr>
              <a:buSzPct val="80000"/>
            </a:pPr>
            <a:r>
              <a:rPr lang="en-US" sz="1400" i="1" dirty="0">
                <a:solidFill>
                  <a:prstClr val="white"/>
                </a:solidFill>
                <a:latin typeface="+mj-lt"/>
              </a:rPr>
              <a:t>Osborne v. Ohio </a:t>
            </a:r>
            <a:r>
              <a:rPr lang="en-US" sz="1400" dirty="0">
                <a:solidFill>
                  <a:prstClr val="white"/>
                </a:solidFill>
                <a:latin typeface="+mj-lt"/>
              </a:rPr>
              <a:t>495 U.S. 103 (1990)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86774" cy="6858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>
                <a:solidFill>
                  <a:prstClr val="white"/>
                </a:solidFill>
                <a:latin typeface="Book Antiqua"/>
              </a:rPr>
              <a:t>Child Pornography</a:t>
            </a:r>
            <a:br>
              <a:rPr lang="en-US" b="1" dirty="0">
                <a:solidFill>
                  <a:prstClr val="white"/>
                </a:solidFill>
                <a:latin typeface="Book Antiqua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4460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9100" y="990600"/>
            <a:ext cx="8458200" cy="6629400"/>
          </a:xfrm>
        </p:spPr>
        <p:txBody>
          <a:bodyPr>
            <a:no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</a:pPr>
            <a:endParaRPr lang="en-US" sz="2200" spc="0" dirty="0">
              <a:solidFill>
                <a:prstClr val="white"/>
              </a:solidFill>
              <a:latin typeface="+mj-lt"/>
            </a:endParaRP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2200" spc="0" dirty="0">
                <a:solidFill>
                  <a:prstClr val="white"/>
                </a:solidFill>
                <a:latin typeface="+mj-lt"/>
              </a:rPr>
              <a:t>Federal indecency regulations</a:t>
            </a:r>
          </a:p>
          <a:p>
            <a:pPr marL="720090" lvl="1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200" b="1" dirty="0">
                <a:solidFill>
                  <a:prstClr val="white"/>
                </a:solidFill>
                <a:latin typeface="+mj-lt"/>
              </a:rPr>
              <a:t>Communications Decency </a:t>
            </a:r>
          </a:p>
          <a:p>
            <a:pPr marL="720090" lvl="1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200" b="1" dirty="0">
                <a:solidFill>
                  <a:prstClr val="white"/>
                </a:solidFill>
                <a:latin typeface="+mj-lt"/>
              </a:rPr>
              <a:t>Act </a:t>
            </a:r>
            <a:r>
              <a:rPr lang="en-US" sz="2200" dirty="0">
                <a:solidFill>
                  <a:prstClr val="white"/>
                </a:solidFill>
                <a:latin typeface="+mj-lt"/>
              </a:rPr>
              <a:t>of 1996 (“CDA”)</a:t>
            </a:r>
          </a:p>
          <a:p>
            <a:pPr marL="1237615" lvl="4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200" spc="0" dirty="0">
                <a:solidFill>
                  <a:prstClr val="white"/>
                </a:solidFill>
                <a:latin typeface="+mj-lt"/>
              </a:rPr>
              <a:t>47 U.S.C.§ 223 – “Anti-Indecency Provision”</a:t>
            </a:r>
            <a:endParaRPr lang="en-US" sz="2200" i="1" dirty="0">
              <a:latin typeface="+mj-lt"/>
            </a:endParaRP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2200" i="1" dirty="0">
                <a:latin typeface="+mj-lt"/>
              </a:rPr>
              <a:t>Reno v. ACLU</a:t>
            </a:r>
            <a:r>
              <a:rPr lang="en-US" sz="2200" dirty="0">
                <a:latin typeface="+mj-lt"/>
              </a:rPr>
              <a:t>, 521 U.S. 844 (1997) – SCOTUS struck down the anti-indecency provision of CDA as unconstitutional under the First Amendment (</a:t>
            </a:r>
            <a:r>
              <a:rPr lang="en-US" sz="2200" i="1" dirty="0">
                <a:latin typeface="+mj-lt"/>
              </a:rPr>
              <a:t>unanimous</a:t>
            </a:r>
            <a:r>
              <a:rPr lang="en-US" sz="2200" dirty="0">
                <a:latin typeface="+mj-lt"/>
              </a:rPr>
              <a:t> decision)</a:t>
            </a:r>
          </a:p>
          <a:p>
            <a:pPr marL="894715" lvl="3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2200" dirty="0">
                <a:latin typeface="+mj-lt"/>
              </a:rPr>
              <a:t>Government’s first attempt to require blocking of access by minors to adult websites </a:t>
            </a:r>
          </a:p>
          <a:p>
            <a:pPr marL="894715" lvl="3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2200" dirty="0">
                <a:latin typeface="+mj-lt"/>
              </a:rPr>
              <a:t>SCOTUS struck down 47 U.S.C. § 223 as unconstitutional under the First Amendment as an overbroad, content based restriction on speech</a:t>
            </a:r>
          </a:p>
          <a:p>
            <a:pPr marL="894715" lvl="3"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2200" dirty="0">
                <a:latin typeface="+mj-lt"/>
              </a:rPr>
              <a:t>Law created criminal penalties for transmissions of indecent communications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sz="18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small" dirty="0"/>
              <a:t>Indecency Laws</a:t>
            </a:r>
            <a:endParaRPr lang="en-US" b="1" dirty="0"/>
          </a:p>
        </p:txBody>
      </p:sp>
      <p:pic>
        <p:nvPicPr>
          <p:cNvPr id="3082" name="Picture 10" descr="https://encrypted-tbn1.gstatic.com/images?q=tbn:ANd9GcQxz6SQPjw9ewswVQ3QEeLpRVS7bqACcNQAv9RxGQCqoq_i2Ete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849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8639174" cy="5410200"/>
          </a:xfrm>
        </p:spPr>
        <p:txBody>
          <a:bodyPr>
            <a:noAutofit/>
          </a:bodyPr>
          <a:lstStyle/>
          <a:p>
            <a:pPr marL="548640" lvl="1" indent="-411480">
              <a:buClr>
                <a:srgbClr val="FFFFFF">
                  <a:shade val="95000"/>
                </a:srgbClr>
              </a:buClr>
              <a:buSzPct val="65000"/>
            </a:pPr>
            <a:endParaRPr lang="en-US" sz="2200" b="1" dirty="0">
              <a:solidFill>
                <a:srgbClr val="FFFFFF"/>
              </a:solidFill>
              <a:latin typeface="+mj-lt"/>
            </a:endParaRPr>
          </a:p>
          <a:p>
            <a:pPr marL="548640" lvl="1" indent="-411480">
              <a:buClr>
                <a:srgbClr val="FFFFFF">
                  <a:shade val="95000"/>
                </a:srgbClr>
              </a:buClr>
              <a:buSzPct val="65000"/>
            </a:pPr>
            <a:r>
              <a:rPr lang="en-US" sz="2200" b="1" dirty="0">
                <a:solidFill>
                  <a:srgbClr val="FFFFFF"/>
                </a:solidFill>
                <a:latin typeface="+mj-lt"/>
              </a:rPr>
              <a:t>COPA</a:t>
            </a:r>
            <a:r>
              <a:rPr lang="en-US" sz="2200" dirty="0">
                <a:solidFill>
                  <a:srgbClr val="FFFFFF"/>
                </a:solidFill>
                <a:latin typeface="+mj-lt"/>
              </a:rPr>
              <a:t> [47 U.S.C. s. 231(a)(1) - Child Online Protection Act – 1998] </a:t>
            </a:r>
          </a:p>
          <a:p>
            <a:pPr marL="894715" lvl="3" indent="-411480">
              <a:buClr>
                <a:srgbClr val="FFFFFF">
                  <a:shade val="95000"/>
                </a:srgbClr>
              </a:buClr>
              <a:buSzPct val="65000"/>
            </a:pPr>
            <a:r>
              <a:rPr lang="en-US" sz="2200" dirty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Passed as a response to </a:t>
            </a:r>
            <a:r>
              <a:rPr lang="en-US" sz="2200" i="1" dirty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Reno v. ACLU 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with intent to restrict minors’ access to any online material defined as “harmful to minors”</a:t>
            </a:r>
          </a:p>
          <a:p>
            <a:pPr marL="894715" lvl="3" indent="-411480">
              <a:buClr>
                <a:srgbClr val="FFFFFF">
                  <a:shade val="95000"/>
                </a:srgbClr>
              </a:buClr>
              <a:buSzPct val="65000"/>
            </a:pPr>
            <a:r>
              <a:rPr lang="en-US" sz="2200" dirty="0">
                <a:solidFill>
                  <a:srgbClr val="FFFFFF"/>
                </a:solidFill>
                <a:latin typeface="+mj-lt"/>
                <a:cs typeface="Times New Roman"/>
              </a:rPr>
              <a:t>Penalties: up to $50K in fines and 6 months’ imprisonment for knowingly posting content that was harmful to minors on the internet for commercial purposes</a:t>
            </a:r>
          </a:p>
          <a:p>
            <a:pPr marL="894715" lvl="3" indent="-411480">
              <a:buClr>
                <a:srgbClr val="FFFFFF">
                  <a:shade val="95000"/>
                </a:srgbClr>
              </a:buClr>
              <a:buSzPct val="65000"/>
            </a:pPr>
            <a:r>
              <a:rPr lang="en-US" sz="2200" dirty="0">
                <a:solidFill>
                  <a:srgbClr val="FFFFFF"/>
                </a:solidFill>
                <a:latin typeface="+mj-lt"/>
                <a:cs typeface="Times New Roman"/>
              </a:rPr>
              <a:t>Made it illegal only to operate a commercial site (as opposed to a private chat room) that made sexually explicit material available to minors</a:t>
            </a:r>
          </a:p>
          <a:p>
            <a:pPr marL="894715" lvl="3" indent="-411480">
              <a:buClr>
                <a:srgbClr val="FFFFFF">
                  <a:shade val="95000"/>
                </a:srgbClr>
              </a:buClr>
              <a:buSzPct val="65000"/>
            </a:pPr>
            <a:r>
              <a:rPr lang="en-US" sz="2200" dirty="0">
                <a:solidFill>
                  <a:srgbClr val="FFFFFF"/>
                </a:solidFill>
                <a:latin typeface="+mj-lt"/>
                <a:cs typeface="Times New Roman"/>
              </a:rPr>
              <a:t>Such sexually explicit material had to be considered “harmful to minors” not just “indecent”</a:t>
            </a:r>
            <a:endParaRPr lang="en-US" sz="2200" dirty="0">
              <a:solidFill>
                <a:srgbClr val="FFFFFF"/>
              </a:solidFill>
              <a:latin typeface="+mj-lt"/>
            </a:endParaRPr>
          </a:p>
          <a:p>
            <a:pPr marL="548640" lvl="1" indent="-411480">
              <a:buClr>
                <a:srgbClr val="FFFFFF">
                  <a:shade val="95000"/>
                </a:srgbClr>
              </a:buClr>
              <a:buSzPct val="65000"/>
              <a:buNone/>
            </a:pPr>
            <a:endParaRPr lang="en-US" sz="2200" i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10574" cy="762000"/>
          </a:xfrm>
        </p:spPr>
        <p:txBody>
          <a:bodyPr/>
          <a:lstStyle/>
          <a:p>
            <a:r>
              <a:rPr lang="en-US" b="1" dirty="0"/>
              <a:t>      Harmful to Minors</a:t>
            </a:r>
          </a:p>
        </p:txBody>
      </p:sp>
      <p:pic>
        <p:nvPicPr>
          <p:cNvPr id="4102" name="Picture 6" descr="https://encrypted-tbn1.gstatic.com/images?q=tbn:ANd9GcTEHtZgZf1QviAvxGJ-kpUPJDz_D0jHd6gx2OXfIqIJ8CCUAbA1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-4763"/>
            <a:ext cx="2114300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7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914400"/>
            <a:ext cx="8639174" cy="5181600"/>
          </a:xfrm>
        </p:spPr>
        <p:txBody>
          <a:bodyPr>
            <a:noAutofit/>
          </a:bodyPr>
          <a:lstStyle/>
          <a:p>
            <a:pPr marL="548640" lvl="1" indent="-411480">
              <a:buClr>
                <a:srgbClr val="FFFFFF">
                  <a:shade val="95000"/>
                </a:srgbClr>
              </a:buClr>
              <a:buSzPct val="65000"/>
              <a:buNone/>
            </a:pPr>
            <a:r>
              <a:rPr lang="en-US" i="1" dirty="0">
                <a:solidFill>
                  <a:srgbClr val="FFFFFF"/>
                </a:solidFill>
                <a:latin typeface="+mj-lt"/>
              </a:rPr>
              <a:t>Ashcroft v. ACLU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, 535 U.S. 564 (2002) – COPA struck down after a decade-long litigation battle</a:t>
            </a:r>
          </a:p>
          <a:p>
            <a:pPr lvl="3"/>
            <a:r>
              <a:rPr lang="en-US" dirty="0">
                <a:latin typeface="+mj-lt"/>
              </a:rPr>
              <a:t>1999 – Eastern Dist. of PA judge blocked enforcement of COPA and the ruling was appealed to the Third Circuit</a:t>
            </a:r>
          </a:p>
          <a:p>
            <a:pPr lvl="3"/>
            <a:r>
              <a:rPr lang="en-US" dirty="0">
                <a:latin typeface="+mj-lt"/>
              </a:rPr>
              <a:t>2000 – Third Circuit affirms unconstitutionality of COPA, finding that could not apply “contemporary community standards” to the Internet and the case was appealed to SCOTUS</a:t>
            </a:r>
          </a:p>
          <a:p>
            <a:pPr lvl="3"/>
            <a:r>
              <a:rPr lang="en-US" dirty="0">
                <a:latin typeface="+mj-lt"/>
              </a:rPr>
              <a:t>2002 – SCOTUS vacated the lower court’s opinion and remanded the case for further proceedings on the constitutional ramifications of COPA</a:t>
            </a:r>
          </a:p>
          <a:p>
            <a:pPr lvl="3"/>
            <a:r>
              <a:rPr lang="en-US" dirty="0">
                <a:latin typeface="+mj-lt"/>
              </a:rPr>
              <a:t>2003 - On remand the Third Circuit again affirmed the district court’s preliminary injunction and a second appeal to SCOTUS is attempted</a:t>
            </a:r>
          </a:p>
          <a:p>
            <a:pPr lvl="3"/>
            <a:r>
              <a:rPr lang="en-US" dirty="0">
                <a:latin typeface="+mj-lt"/>
              </a:rPr>
              <a:t>2004 – SCOTUS found that too much time elapsed from the original appeal for the court to make a decision so the case was sent back to the district court for a full trial on the merits</a:t>
            </a:r>
          </a:p>
          <a:p>
            <a:pPr lvl="3"/>
            <a:r>
              <a:rPr lang="en-US" dirty="0">
                <a:latin typeface="+mj-lt"/>
              </a:rPr>
              <a:t>2007 – On remand, the district court declared COPA unconstitutional [</a:t>
            </a:r>
            <a:r>
              <a:rPr lang="en-US" i="1" dirty="0">
                <a:latin typeface="+mj-lt"/>
              </a:rPr>
              <a:t>American Civil Liberties Union v. Gonzales</a:t>
            </a:r>
            <a:r>
              <a:rPr lang="en-US" dirty="0">
                <a:latin typeface="+mj-lt"/>
              </a:rPr>
              <a:t>, 478 F. Supp. 2d 775 (E.D. Pa. 2007)]</a:t>
            </a:r>
          </a:p>
          <a:p>
            <a:pPr lvl="3"/>
            <a:r>
              <a:rPr lang="en-US" dirty="0">
                <a:latin typeface="+mj-lt"/>
              </a:rPr>
              <a:t>2008 – The Third Circuit again concurred with the findings of the trial court and found the law unconstitutional</a:t>
            </a:r>
          </a:p>
          <a:p>
            <a:pPr lvl="3"/>
            <a:r>
              <a:rPr lang="en-US" dirty="0">
                <a:latin typeface="+mj-lt"/>
              </a:rPr>
              <a:t>2009 – SCOTUS refuses to hear the appeal, effectively striking COPA from the US code, with the law never having taken effect.</a:t>
            </a:r>
          </a:p>
          <a:p>
            <a:pPr marL="548640" lvl="1" indent="-411480">
              <a:buClr>
                <a:srgbClr val="FFFFFF">
                  <a:shade val="95000"/>
                </a:srgbClr>
              </a:buClr>
              <a:buSzPct val="6500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10574" cy="762000"/>
          </a:xfrm>
        </p:spPr>
        <p:txBody>
          <a:bodyPr/>
          <a:lstStyle/>
          <a:p>
            <a:pPr algn="ctr"/>
            <a:r>
              <a:rPr lang="en-US" b="1" i="1" dirty="0"/>
              <a:t>Ashcroft v. ACLU</a:t>
            </a:r>
          </a:p>
        </p:txBody>
      </p:sp>
    </p:spTree>
    <p:extLst>
      <p:ext uri="{BB962C8B-B14F-4D97-AF65-F5344CB8AC3E}">
        <p14:creationId xmlns:p14="http://schemas.microsoft.com/office/powerpoint/2010/main" val="343595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914400"/>
            <a:ext cx="8001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>
                <a:latin typeface="+mj-lt"/>
              </a:rPr>
              <a:t>    </a:t>
            </a:r>
            <a:r>
              <a:rPr lang="en-US" sz="2200" b="1" u="sng" dirty="0">
                <a:latin typeface="+mj-lt"/>
              </a:rPr>
              <a:t>Website Operator Obligations Regarding Minors</a:t>
            </a:r>
          </a:p>
          <a:p>
            <a:pPr lvl="2"/>
            <a:r>
              <a:rPr lang="en-US" sz="2200" dirty="0">
                <a:latin typeface="+mj-lt"/>
              </a:rPr>
              <a:t>New legal challenges for protecting minors as technology evolves</a:t>
            </a:r>
          </a:p>
          <a:p>
            <a:pPr lvl="4"/>
            <a:r>
              <a:rPr lang="en-US" sz="2200" dirty="0">
                <a:latin typeface="+mj-lt"/>
              </a:rPr>
              <a:t>Access to material</a:t>
            </a:r>
          </a:p>
          <a:p>
            <a:pPr lvl="4"/>
            <a:r>
              <a:rPr lang="en-US" sz="2200" dirty="0">
                <a:latin typeface="+mj-lt"/>
              </a:rPr>
              <a:t>Age verification: landing/splash page, active assent confirming user’s age</a:t>
            </a:r>
          </a:p>
          <a:p>
            <a:pPr marL="515937" lvl="4" indent="0">
              <a:buNone/>
            </a:pPr>
            <a:r>
              <a:rPr lang="en-US" sz="2200" b="1" u="sng" dirty="0">
                <a:latin typeface="+mj-lt"/>
              </a:rPr>
              <a:t>Erotic Content Producer Obligations</a:t>
            </a:r>
          </a:p>
          <a:p>
            <a:pPr lvl="4"/>
            <a:r>
              <a:rPr lang="en-US" sz="2200" dirty="0">
                <a:latin typeface="+mj-lt"/>
              </a:rPr>
              <a:t>18 U.S.C. 2257 – Records Keeping &amp; Labeling -(</a:t>
            </a:r>
            <a:r>
              <a:rPr lang="en-US" sz="2200" b="1" spc="0" dirty="0">
                <a:solidFill>
                  <a:prstClr val="white"/>
                </a:solidFill>
                <a:latin typeface="+mj-lt"/>
                <a:cs typeface="+mn-cs"/>
              </a:rPr>
              <a:t>Compliance / Exemptions)</a:t>
            </a:r>
          </a:p>
          <a:p>
            <a:pPr marL="1214755" lvl="3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200" dirty="0">
                <a:solidFill>
                  <a:prstClr val="white"/>
                </a:solidFill>
                <a:latin typeface="+mj-lt"/>
                <a:cs typeface="+mn-cs"/>
              </a:rPr>
              <a:t>Imposes records keeping and labeling obligations on those who produce or publish sexually explicit material </a:t>
            </a:r>
          </a:p>
          <a:p>
            <a:pPr marL="1214755" lvl="3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200" dirty="0">
                <a:solidFill>
                  <a:prstClr val="white"/>
                </a:solidFill>
                <a:latin typeface="+mj-lt"/>
                <a:cs typeface="+mn-cs"/>
              </a:rPr>
              <a:t>Exemption: Social Networking sites not acting as a “producer” – depends on content publication/upload procedure </a:t>
            </a:r>
          </a:p>
          <a:p>
            <a:pPr marL="1214755" lvl="3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200" dirty="0">
                <a:solidFill>
                  <a:prstClr val="white"/>
                </a:solidFill>
                <a:latin typeface="+mj-lt"/>
                <a:cs typeface="+mn-cs"/>
              </a:rPr>
              <a:t>Legal Challenge – </a:t>
            </a:r>
            <a:r>
              <a:rPr lang="en-US" sz="2200" i="1" dirty="0">
                <a:solidFill>
                  <a:prstClr val="white"/>
                </a:solidFill>
                <a:latin typeface="+mj-lt"/>
                <a:cs typeface="+mn-cs"/>
              </a:rPr>
              <a:t>FSC v. Holder, </a:t>
            </a:r>
            <a:r>
              <a:rPr lang="en-US" sz="2200" dirty="0">
                <a:solidFill>
                  <a:prstClr val="white"/>
                </a:solidFill>
                <a:latin typeface="+mj-lt"/>
                <a:cs typeface="+mn-cs"/>
              </a:rPr>
              <a:t>677 F.3d 519 (3d. Cir. 2012).  Decision pending.</a:t>
            </a:r>
            <a:endParaRPr lang="en-US" sz="22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868" y="230605"/>
            <a:ext cx="8486774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Efforts to Protect Minors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41" y="1752600"/>
            <a:ext cx="1266917" cy="19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5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8686800" cy="5410200"/>
          </a:xfrm>
        </p:spPr>
        <p:txBody>
          <a:bodyPr>
            <a:normAutofit/>
          </a:bodyPr>
          <a:lstStyle/>
          <a:p>
            <a:endParaRPr lang="en-US" sz="2000" dirty="0">
              <a:latin typeface="+mj-lt"/>
            </a:endParaRPr>
          </a:p>
          <a:p>
            <a:pPr lvl="2"/>
            <a:r>
              <a:rPr lang="en-US" sz="2000" i="1" dirty="0">
                <a:latin typeface="+mj-lt"/>
              </a:rPr>
              <a:t>American Book Sellers Foundation for Free Expression v. Dean</a:t>
            </a:r>
            <a:r>
              <a:rPr lang="en-US" sz="2000" dirty="0">
                <a:latin typeface="+mj-lt"/>
              </a:rPr>
              <a:t>, 202 F. Supp. 2d 300 (D. Vt. 2002)</a:t>
            </a:r>
          </a:p>
          <a:p>
            <a:pPr lvl="2"/>
            <a:r>
              <a:rPr lang="en-US" sz="2000" i="1" dirty="0">
                <a:latin typeface="+mj-lt"/>
              </a:rPr>
              <a:t>PSINet, Inc. v. Chapman</a:t>
            </a:r>
            <a:r>
              <a:rPr lang="en-US" sz="2000" dirty="0">
                <a:latin typeface="+mj-lt"/>
              </a:rPr>
              <a:t>, 167 F. Supp. 878 (W.D. Pa. 2001), question certified, 317 F.3d 413 (4th Cir. 2003)</a:t>
            </a:r>
          </a:p>
          <a:p>
            <a:pPr lvl="2"/>
            <a:r>
              <a:rPr lang="en-US" sz="2000" i="1" dirty="0">
                <a:latin typeface="+mj-lt"/>
              </a:rPr>
              <a:t>Cyberspace Communications, Inc. v. Engler</a:t>
            </a:r>
            <a:r>
              <a:rPr lang="en-US" sz="2000" dirty="0">
                <a:latin typeface="+mj-lt"/>
              </a:rPr>
              <a:t>, 142 F. Supp. 2d 827 (E.D. Mich. 2001)</a:t>
            </a:r>
          </a:p>
          <a:p>
            <a:pPr lvl="2"/>
            <a:r>
              <a:rPr lang="en-US" sz="2000" i="1" dirty="0">
                <a:latin typeface="+mj-lt"/>
              </a:rPr>
              <a:t>ACLU v. Johnson</a:t>
            </a:r>
            <a:r>
              <a:rPr lang="en-US" sz="2000" dirty="0">
                <a:latin typeface="+mj-lt"/>
              </a:rPr>
              <a:t>, 194 F.3d 1149 (10th Cir. 1999)</a:t>
            </a:r>
          </a:p>
          <a:p>
            <a:pPr lvl="2"/>
            <a:r>
              <a:rPr lang="en-US" sz="2000" i="1" dirty="0">
                <a:latin typeface="+mj-lt"/>
              </a:rPr>
              <a:t>American Libraries Association v. Pataki</a:t>
            </a:r>
            <a:r>
              <a:rPr lang="en-US" sz="2000" dirty="0">
                <a:latin typeface="+mj-lt"/>
              </a:rPr>
              <a:t>, 969 F. Supp. 160 (S.D.N.Y. 1997)</a:t>
            </a:r>
          </a:p>
          <a:p>
            <a:pPr lvl="2"/>
            <a:r>
              <a:rPr lang="en-US" sz="2000" i="1" dirty="0">
                <a:latin typeface="+mj-lt"/>
              </a:rPr>
              <a:t>Center for Democracy &amp; Technology v. Pappert</a:t>
            </a:r>
            <a:r>
              <a:rPr lang="en-US" sz="2000" dirty="0">
                <a:latin typeface="+mj-lt"/>
              </a:rPr>
              <a:t>, 337 F. Supp. 2d 2006 (E.D. PA 2004)</a:t>
            </a:r>
          </a:p>
          <a:p>
            <a:pPr lvl="2"/>
            <a:r>
              <a:rPr lang="en-US" sz="2000" i="1" dirty="0">
                <a:latin typeface="+mj-lt"/>
              </a:rPr>
              <a:t>Southeast Booksellers Ass’n v. McMaster</a:t>
            </a:r>
            <a:r>
              <a:rPr lang="en-US" sz="2000" dirty="0">
                <a:latin typeface="+mj-lt"/>
              </a:rPr>
              <a:t>, 371 F. Supp. 2d 773 (D.S.C. 2005)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562974" cy="1066800"/>
          </a:xfrm>
        </p:spPr>
        <p:txBody>
          <a:bodyPr/>
          <a:lstStyle/>
          <a:p>
            <a:pPr algn="ctr"/>
            <a:r>
              <a:rPr lang="en-US" sz="3600" b="1" cap="small" dirty="0">
                <a:solidFill>
                  <a:srgbClr val="FFFFFF"/>
                </a:solidFill>
              </a:rPr>
              <a:t>Indecency Laws – State Level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9239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304800"/>
            <a:ext cx="7239000" cy="67056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The First Amendment prohibits government actions that create a chilling effect on speech. </a:t>
            </a:r>
            <a:r>
              <a:rPr lang="en-US" sz="2200" i="1" dirty="0">
                <a:latin typeface="+mj-lt"/>
              </a:rPr>
              <a:t>Lamont v. Postmaster General, </a:t>
            </a:r>
            <a:r>
              <a:rPr lang="en-US" sz="2200" dirty="0">
                <a:latin typeface="+mj-lt"/>
              </a:rPr>
              <a:t>381 U.S. 301 (1965) [mere existence of a law requiring return of post card requesting delivery of certain categories of controversial mail]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The "chilling effect" referred to in the case was a "deterrent effect" on freedom of expression—even when there is no law explicitly prohibiting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What is the impact of other targeted regulatory laws?</a:t>
            </a:r>
          </a:p>
          <a:p>
            <a:pPr marL="628650" lvl="1" indent="-457200"/>
            <a:r>
              <a:rPr lang="en-US" sz="2200" dirty="0">
                <a:latin typeface="+mj-lt"/>
              </a:rPr>
              <a:t>Section 2257 Records Keeping</a:t>
            </a:r>
          </a:p>
          <a:p>
            <a:pPr marL="628650" lvl="1" indent="-457200"/>
            <a:r>
              <a:rPr lang="en-US" sz="2200" dirty="0">
                <a:latin typeface="+mj-lt"/>
              </a:rPr>
              <a:t>Mandatory Condom Laws – LA County</a:t>
            </a:r>
          </a:p>
          <a:p>
            <a:pPr marL="628650" lvl="1" indent="-457200"/>
            <a:r>
              <a:rPr lang="en-US" sz="2200" dirty="0">
                <a:latin typeface="+mj-lt"/>
              </a:rPr>
              <a:t>Employee Records Laws in Adult Businesses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The Chilling Effect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19" y="2947059"/>
            <a:ext cx="1954481" cy="195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6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 Presenter Background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 Historical Hostility Toward Erotic Media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 Recent Societal / Technological Changes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 Goals for Presentation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0536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533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CENSORSHIP, INTNL.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5735" y="685800"/>
            <a:ext cx="6629401" cy="59907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Some countries have imposed bans on various forms of erotic speech – unconstitutional in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j-lt"/>
              </a:rPr>
              <a:t>Porn Bans:</a:t>
            </a:r>
            <a:r>
              <a:rPr lang="en-US" sz="2000" dirty="0">
                <a:latin typeface="+mj-lt"/>
              </a:rPr>
              <a:t> Iceland, EU, UK</a:t>
            </a:r>
            <a:endParaRPr lang="en-US" sz="2000" u="sng" dirty="0">
              <a:latin typeface="+mj-lt"/>
            </a:endParaRPr>
          </a:p>
          <a:p>
            <a:pPr marL="803275" lvl="3" indent="-285750"/>
            <a:r>
              <a:rPr lang="en-US" sz="2000" dirty="0">
                <a:latin typeface="+mj-lt"/>
              </a:rPr>
              <a:t>Reasoning for bans:</a:t>
            </a:r>
          </a:p>
          <a:p>
            <a:pPr lvl="7"/>
            <a:r>
              <a:rPr lang="en-US" sz="2000" dirty="0">
                <a:latin typeface="+mj-lt"/>
              </a:rPr>
              <a:t>Personal harm to females participating (Iceland)</a:t>
            </a:r>
          </a:p>
          <a:p>
            <a:pPr lvl="7"/>
            <a:r>
              <a:rPr lang="en-US" sz="2000" dirty="0">
                <a:latin typeface="+mj-lt"/>
              </a:rPr>
              <a:t>Social harm to children exposed to it (EU / UK)</a:t>
            </a:r>
          </a:p>
          <a:p>
            <a:pPr lvl="4"/>
            <a:r>
              <a:rPr lang="en-US" sz="2000" dirty="0">
                <a:latin typeface="+mj-lt"/>
              </a:rPr>
              <a:t>Unlikely to be effective:</a:t>
            </a:r>
          </a:p>
          <a:p>
            <a:pPr lvl="6"/>
            <a:r>
              <a:rPr lang="en-US" sz="2000" dirty="0">
                <a:latin typeface="+mj-lt"/>
              </a:rPr>
              <a:t>Logistical nightmare because dealing with technology and definitions</a:t>
            </a:r>
          </a:p>
          <a:p>
            <a:pPr lvl="6"/>
            <a:r>
              <a:rPr lang="en-US" sz="2000" dirty="0">
                <a:latin typeface="+mj-lt"/>
              </a:rPr>
              <a:t>Black Market</a:t>
            </a:r>
          </a:p>
          <a:p>
            <a:pPr lvl="6"/>
            <a:r>
              <a:rPr lang="en-US" sz="2000" dirty="0">
                <a:latin typeface="+mj-lt"/>
              </a:rPr>
              <a:t>Alternative Sources for Material</a:t>
            </a:r>
          </a:p>
          <a:p>
            <a:pPr lvl="6"/>
            <a:r>
              <a:rPr lang="en-US" sz="2000" dirty="0">
                <a:latin typeface="+mj-lt"/>
              </a:rPr>
              <a:t>Prohibitions might change behavior but change in behavior does not mean alleged “problem” was solved – merely proves that it has gone underground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5" name="Picture 4" descr="internet censors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1558" y="4114800"/>
            <a:ext cx="2219785" cy="2362200"/>
          </a:xfrm>
          <a:prstGeom prst="rect">
            <a:avLst/>
          </a:prstGeom>
        </p:spPr>
      </p:pic>
      <p:pic>
        <p:nvPicPr>
          <p:cNvPr id="6" name="Picture 5" descr="censored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441" y1="81188" x2="16441" y2="81188"/>
                        <a14:foregroundMark x1="21695" y1="63366" x2="21695" y2="63366"/>
                        <a14:foregroundMark x1="14237" y1="59736" x2="14237" y2="59736"/>
                        <a14:foregroundMark x1="36780" y1="55776" x2="36780" y2="55776"/>
                        <a14:foregroundMark x1="33729" y1="75248" x2="33729" y2="75248"/>
                        <a14:foregroundMark x1="47119" y1="51485" x2="47119" y2="51485"/>
                        <a14:foregroundMark x1="53390" y1="44224" x2="53390" y2="44224"/>
                        <a14:foregroundMark x1="83220" y1="45875" x2="83220" y2="45875"/>
                        <a14:foregroundMark x1="92542" y1="40594" x2="92542" y2="40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63040">
            <a:off x="6372317" y="1508513"/>
            <a:ext cx="2355473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46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7680960" cy="1066800"/>
          </a:xfrm>
        </p:spPr>
        <p:txBody>
          <a:bodyPr/>
          <a:lstStyle/>
          <a:p>
            <a:pPr algn="ctr"/>
            <a:r>
              <a:rPr lang="en-US" dirty="0"/>
              <a:t>The Evils of Censorship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686175" cy="383486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is more than one way to burn a book. And the world is full of people running about with lit matches.”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 Bradbury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Censorship reflects society's lack of confidence in itself. 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hallmark of an authoritarian regime.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~Potter Stewart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0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Erotic entertainment has become ingrained in the mainstream of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Internet usage soaring in the U.S. and globally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Sexual expression is a human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Free society is about choice:</a:t>
            </a:r>
          </a:p>
          <a:p>
            <a:pPr marL="687388" lvl="2" indent="-342900"/>
            <a:r>
              <a:rPr lang="en-US" sz="2400" dirty="0">
                <a:latin typeface="+mj-lt"/>
              </a:rPr>
              <a:t>Free speech rights</a:t>
            </a:r>
          </a:p>
          <a:p>
            <a:pPr marL="687388" lvl="2" indent="-342900"/>
            <a:r>
              <a:rPr lang="en-US" sz="2400" dirty="0">
                <a:latin typeface="+mj-lt"/>
              </a:rPr>
              <a:t>Sexual intimacy</a:t>
            </a:r>
          </a:p>
          <a:p>
            <a:pPr marL="687388" lvl="2" indent="-342900"/>
            <a:r>
              <a:rPr lang="en-US" sz="2400" dirty="0">
                <a:latin typeface="+mj-lt"/>
              </a:rPr>
              <a:t>Personal autonomy </a:t>
            </a:r>
          </a:p>
          <a:p>
            <a:pPr marL="687388" lvl="2" indent="-342900"/>
            <a:r>
              <a:rPr lang="en-US" sz="2400" dirty="0">
                <a:latin typeface="+mj-lt"/>
              </a:rPr>
              <a:t>The right to be left alone</a:t>
            </a:r>
          </a:p>
        </p:txBody>
      </p:sp>
      <p:pic>
        <p:nvPicPr>
          <p:cNvPr id="4" name="Picture 3" descr="SEXUAL-FREEDOM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5513" y="3429000"/>
            <a:ext cx="2681287" cy="26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- 1980’s brought about dramatic changes in the production and distribution of erotica.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VCR allowed individuals to view adult material in the privacy of their own home.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Production and distribution costs cut.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Content became more risqué.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Obscenity prosecutions proliferated.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Video Store Wars</a:t>
            </a:r>
          </a:p>
        </p:txBody>
      </p:sp>
      <p:pic>
        <p:nvPicPr>
          <p:cNvPr id="6146" name="Picture 2" descr="http://ts1.mm.bing.net/th?&amp;id=HN.608005990403935772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5411804"/>
            <a:ext cx="2446421" cy="136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8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1295400"/>
            <a:ext cx="8001000" cy="5105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Sexually oriented speech – Overview:</a:t>
            </a:r>
          </a:p>
          <a:p>
            <a:pPr marL="514350" lvl="1" indent="-342900"/>
            <a:r>
              <a:rPr lang="en-US" sz="2800" dirty="0">
                <a:latin typeface="+mj-lt"/>
              </a:rPr>
              <a:t>Unprotected erotic speech:</a:t>
            </a:r>
          </a:p>
          <a:p>
            <a:pPr marL="860425" lvl="3" indent="-342900"/>
            <a:r>
              <a:rPr lang="en-US" sz="2800" dirty="0">
                <a:latin typeface="+mj-lt"/>
              </a:rPr>
              <a:t>Obscenity</a:t>
            </a:r>
          </a:p>
          <a:p>
            <a:pPr marL="860425" lvl="3" indent="-342900"/>
            <a:r>
              <a:rPr lang="en-US" sz="2800" dirty="0">
                <a:latin typeface="+mj-lt"/>
              </a:rPr>
              <a:t>Child pornography</a:t>
            </a:r>
          </a:p>
          <a:p>
            <a:pPr marL="514350" lvl="1" indent="-342900"/>
            <a:r>
              <a:rPr lang="en-US" sz="2800" dirty="0">
                <a:latin typeface="+mj-lt"/>
              </a:rPr>
              <a:t>Adult pornography – presumed to be protected. </a:t>
            </a:r>
            <a:r>
              <a:rPr lang="en-US" sz="2800" i="1" dirty="0">
                <a:latin typeface="+mj-lt"/>
              </a:rPr>
              <a:t>Ashcroft v. ACLU</a:t>
            </a:r>
            <a:r>
              <a:rPr lang="en-US" sz="2800" dirty="0">
                <a:latin typeface="+mj-lt"/>
              </a:rPr>
              <a:t>.</a:t>
            </a:r>
          </a:p>
          <a:p>
            <a:pPr marL="514350" lvl="1" indent="-342900"/>
            <a:r>
              <a:rPr lang="en-US" sz="2800" dirty="0">
                <a:latin typeface="+mj-lt"/>
              </a:rPr>
              <a:t>Exposure to Minors</a:t>
            </a:r>
          </a:p>
          <a:p>
            <a:pPr marL="860425" lvl="3" indent="-342900"/>
            <a:r>
              <a:rPr lang="en-US" sz="2800" dirty="0">
                <a:latin typeface="+mj-lt"/>
              </a:rPr>
              <a:t>Indecency Laws</a:t>
            </a:r>
          </a:p>
          <a:p>
            <a:pPr marL="860425" lvl="3" indent="-342900"/>
            <a:r>
              <a:rPr lang="en-US" sz="2800" dirty="0">
                <a:latin typeface="+mj-lt"/>
              </a:rPr>
              <a:t>Violence</a:t>
            </a:r>
          </a:p>
          <a:p>
            <a:r>
              <a:rPr lang="en-US" sz="2800" dirty="0">
                <a:latin typeface="+mj-lt"/>
              </a:rPr>
              <a:t>	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Restrictions on Erotic Speech</a:t>
            </a:r>
          </a:p>
        </p:txBody>
      </p:sp>
      <p:pic>
        <p:nvPicPr>
          <p:cNvPr id="8194" name="Picture 2" descr="http://d1euk9k8t2kc51.cloudfront.net/wp-content/uploads/2013/07/emoitcon-faces-collection-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16077"/>
            <a:ext cx="2441575" cy="23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7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4405" y="1600200"/>
            <a:ext cx="8639174" cy="44155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Presumption of First Amendment protection even if speech is erotic in nature</a:t>
            </a:r>
          </a:p>
          <a:p>
            <a:pPr marL="457200" lvl="1" indent="-285750"/>
            <a:r>
              <a:rPr lang="en-US" sz="2200" dirty="0">
                <a:latin typeface="+mj-lt"/>
              </a:rPr>
              <a:t>Only exceptions are </a:t>
            </a:r>
            <a:r>
              <a:rPr lang="en-US" sz="2200" u="sng" dirty="0">
                <a:latin typeface="+mj-lt"/>
              </a:rPr>
              <a:t>Obscenity</a:t>
            </a:r>
            <a:r>
              <a:rPr lang="en-US" sz="2200" dirty="0">
                <a:latin typeface="+mj-lt"/>
              </a:rPr>
              <a:t> and </a:t>
            </a:r>
            <a:r>
              <a:rPr lang="en-US" sz="2200" u="sng" dirty="0">
                <a:latin typeface="+mj-lt"/>
              </a:rPr>
              <a:t>Child Pornography</a:t>
            </a:r>
          </a:p>
          <a:p>
            <a:pPr marL="457200" lvl="1" indent="-285750"/>
            <a:r>
              <a:rPr lang="en-US" sz="2600" dirty="0">
                <a:latin typeface="+mj-lt"/>
              </a:rPr>
              <a:t>Issues with Possession:</a:t>
            </a:r>
          </a:p>
          <a:p>
            <a:pPr marL="630238" lvl="2" indent="-285750"/>
            <a:r>
              <a:rPr lang="en-US" sz="2200" dirty="0">
                <a:latin typeface="+mj-lt"/>
              </a:rPr>
              <a:t>Obscenity can be legally possessed in the home; </a:t>
            </a:r>
            <a:r>
              <a:rPr lang="en-US" sz="2200" i="1" dirty="0">
                <a:latin typeface="+mj-lt"/>
              </a:rPr>
              <a:t>Stanley v. Georgia, </a:t>
            </a:r>
            <a:r>
              <a:rPr lang="en-US" sz="2200" dirty="0">
                <a:latin typeface="+mj-lt"/>
              </a:rPr>
              <a:t>394 U.S. 557 (1969)</a:t>
            </a:r>
          </a:p>
          <a:p>
            <a:pPr marL="630238" lvl="2" indent="-285750"/>
            <a:r>
              <a:rPr lang="en-US" sz="2200" dirty="0">
                <a:latin typeface="+mj-lt"/>
              </a:rPr>
              <a:t>Possession of underage material is still illegal – Split decisions:</a:t>
            </a:r>
          </a:p>
          <a:p>
            <a:pPr marL="803275" lvl="3" indent="-285750"/>
            <a:r>
              <a:rPr lang="en-US" sz="2200" dirty="0">
                <a:latin typeface="+mj-lt"/>
              </a:rPr>
              <a:t>Viewing v. Downloading</a:t>
            </a:r>
          </a:p>
          <a:p>
            <a:pPr marL="803275" lvl="3" indent="-285750"/>
            <a:r>
              <a:rPr lang="en-US" sz="2200" dirty="0">
                <a:latin typeface="+mj-lt"/>
              </a:rPr>
              <a:t>Knowledge of existence of underage material / Constructive Possession</a:t>
            </a:r>
          </a:p>
          <a:p>
            <a:pPr marL="1154430" lvl="5" indent="-285750"/>
            <a:endParaRPr lang="en-US" sz="2200" dirty="0">
              <a:latin typeface="+mj-lt"/>
            </a:endParaRPr>
          </a:p>
          <a:p>
            <a:pPr marL="803275" lvl="3" indent="-285750">
              <a:buFontTx/>
              <a:buChar char="-"/>
            </a:pPr>
            <a:endParaRPr lang="en-US" sz="22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500" y="152400"/>
            <a:ext cx="8410574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Presumption of Protection</a:t>
            </a:r>
          </a:p>
        </p:txBody>
      </p:sp>
    </p:spTree>
    <p:extLst>
      <p:ext uri="{BB962C8B-B14F-4D97-AF65-F5344CB8AC3E}">
        <p14:creationId xmlns:p14="http://schemas.microsoft.com/office/powerpoint/2010/main" val="169103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-28575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Amendment protects more than mere words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3275" lvl="3" indent="-28575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v. speech</a:t>
            </a:r>
          </a:p>
          <a:p>
            <a:pPr marL="1154430" lvl="5" indent="-28575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designed to convey a message is protected:</a:t>
            </a:r>
          </a:p>
          <a:p>
            <a:pPr marL="1355598" lvl="6" indent="-28575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Nude Dancing</a:t>
            </a:r>
          </a:p>
          <a:p>
            <a:pPr marL="1355598" lvl="6" indent="-28575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 Burning</a:t>
            </a:r>
          </a:p>
          <a:p>
            <a:pPr marL="457200" lvl="1" indent="-28575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Erotica?</a:t>
            </a:r>
          </a:p>
          <a:p>
            <a:pPr marL="1355598" lvl="6" indent="-28575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Probably protected activity</a:t>
            </a:r>
          </a:p>
          <a:p>
            <a:pPr marL="1355598" lvl="6" indent="-28575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and NH are the only states where production specifically deemed legal</a:t>
            </a:r>
          </a:p>
          <a:p>
            <a:pPr marL="1355598" lvl="6" indent="-28575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states – prostitution is an open question</a:t>
            </a:r>
          </a:p>
          <a:p>
            <a:pPr marL="1355598" lvl="6" indent="-28575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Note: text and cartoons have been deemed obscene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than Words…</a:t>
            </a:r>
          </a:p>
        </p:txBody>
      </p:sp>
      <p:pic>
        <p:nvPicPr>
          <p:cNvPr id="2052" name="Picture 4" descr="http://donationsstatic.ebay.com/extend/logos/MF18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667000"/>
            <a:ext cx="22859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8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Not sufficient to justify restrictions on expression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i="1" dirty="0">
                <a:latin typeface="+mj-lt"/>
              </a:rPr>
              <a:t>Brown v. Entertainment Merchants Assn</a:t>
            </a:r>
            <a:r>
              <a:rPr lang="en-US" sz="2600" dirty="0">
                <a:latin typeface="+mj-lt"/>
              </a:rPr>
              <a:t>., 564 U.S. --, 131 S.Ct. 2729 (2011)(invalidating California’s violent video game law)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i="1" dirty="0">
                <a:latin typeface="+mj-lt"/>
              </a:rPr>
              <a:t>U.S. v Stevens, </a:t>
            </a:r>
            <a:r>
              <a:rPr lang="en-US" sz="2600" dirty="0">
                <a:latin typeface="+mj-lt"/>
              </a:rPr>
              <a:t>559 U.S. 460, 130 S.Ct. 1577 (2010) </a:t>
            </a:r>
          </a:p>
          <a:p>
            <a:pPr marL="801688" lvl="2" indent="-457200"/>
            <a:r>
              <a:rPr lang="en-US" sz="2600" dirty="0">
                <a:latin typeface="+mj-lt"/>
              </a:rPr>
              <a:t>Prohibition on “Animal cruelty videos”</a:t>
            </a:r>
          </a:p>
          <a:p>
            <a:pPr marL="801688" lvl="2" indent="-457200"/>
            <a:r>
              <a:rPr lang="en-US" sz="2600" dirty="0">
                <a:latin typeface="+mj-lt"/>
              </a:rPr>
              <a:t>Government’s attempt to deal with problem was immensely overbroad</a:t>
            </a:r>
          </a:p>
          <a:p>
            <a:pPr lvl="2" indent="0">
              <a:buNone/>
            </a:pPr>
            <a:r>
              <a:rPr lang="en-US" sz="2600" dirty="0">
                <a:latin typeface="+mj-lt"/>
              </a:rPr>
              <a:t>Q: Sadomasochistic content.</a:t>
            </a:r>
          </a:p>
          <a:p>
            <a:pPr lvl="2" indent="0">
              <a:buNone/>
            </a:pPr>
            <a:r>
              <a:rPr lang="en-US" sz="2600" dirty="0">
                <a:latin typeface="+mj-lt"/>
              </a:rPr>
              <a:t>	Sentencing enhancements – federal level</a:t>
            </a:r>
          </a:p>
          <a:p>
            <a:pPr lvl="2" indent="0">
              <a:buNone/>
            </a:pPr>
            <a:r>
              <a:rPr lang="en-US" sz="2600" dirty="0">
                <a:latin typeface="+mj-lt"/>
              </a:rPr>
              <a:t>	Issues with obtaining valid model release</a:t>
            </a:r>
          </a:p>
          <a:p>
            <a:pPr marL="285750" indent="-285750">
              <a:buFontTx/>
              <a:buChar char="-"/>
            </a:pPr>
            <a:endParaRPr lang="en-US" sz="2600" i="1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86774" cy="1066800"/>
          </a:xfrm>
        </p:spPr>
        <p:txBody>
          <a:bodyPr/>
          <a:lstStyle/>
          <a:p>
            <a:pPr algn="ctr"/>
            <a:r>
              <a:rPr lang="en-US" b="1" dirty="0"/>
              <a:t>Violent Speech</a:t>
            </a:r>
          </a:p>
        </p:txBody>
      </p:sp>
      <p:pic>
        <p:nvPicPr>
          <p:cNvPr id="5124" name="Picture 4" descr="http://news.filefront.com/wp-content/uploads/2008/07/video-games-censor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48" y="76200"/>
            <a:ext cx="20478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encrypted-tbn3.gstatic.com/images?q=tbn:ANd9GcQphHtRN0tDa_GDvlfMQczyijwTSJe1bnV0OioPGGmIKDnaa07Y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3" y="76200"/>
            <a:ext cx="1953126" cy="12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3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42787" y="1375038"/>
            <a:ext cx="8334374" cy="5120640"/>
          </a:xfrm>
        </p:spPr>
        <p:txBody>
          <a:bodyPr>
            <a:normAutofit fontScale="92500" lnSpcReduction="10000"/>
          </a:bodyPr>
          <a:lstStyle/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i="1" dirty="0">
                <a:solidFill>
                  <a:prstClr val="white"/>
                </a:solidFill>
                <a:latin typeface="+mj-lt"/>
                <a:cs typeface="+mn-cs"/>
              </a:rPr>
              <a:t>Miller</a:t>
            </a:r>
            <a:r>
              <a:rPr lang="en-US" sz="2400" dirty="0">
                <a:solidFill>
                  <a:prstClr val="white"/>
                </a:solidFill>
                <a:latin typeface="+mj-lt"/>
                <a:cs typeface="+mn-cs"/>
              </a:rPr>
              <a:t> Test </a:t>
            </a:r>
          </a:p>
          <a:p>
            <a:pPr marL="1041718" lvl="2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i="1" dirty="0">
                <a:solidFill>
                  <a:prstClr val="white"/>
                </a:solidFill>
                <a:latin typeface="+mj-lt"/>
                <a:cs typeface="+mn-cs"/>
              </a:rPr>
              <a:t>Miller v. California</a:t>
            </a:r>
            <a:r>
              <a:rPr lang="en-US" sz="2400" dirty="0">
                <a:solidFill>
                  <a:prstClr val="white"/>
                </a:solidFill>
                <a:latin typeface="+mj-lt"/>
                <a:cs typeface="+mn-cs"/>
              </a:rPr>
              <a:t>, 413, U.S. 15 (1973)</a:t>
            </a:r>
          </a:p>
          <a:p>
            <a:pPr marL="1214755" lvl="3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prstClr val="white"/>
                </a:solidFill>
                <a:latin typeface="+mj-lt"/>
                <a:cs typeface="+mn-cs"/>
              </a:rPr>
              <a:t>3 prongs</a:t>
            </a:r>
          </a:p>
          <a:p>
            <a:pPr marL="1386205" lvl="4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prstClr val="white"/>
                </a:solidFill>
                <a:latin typeface="+mj-lt"/>
                <a:cs typeface="+mn-cs"/>
              </a:rPr>
              <a:t>Whether “the average person, applying contemporary community standards,” would find that the work, taken as a whole appeals to the prurient interest</a:t>
            </a:r>
          </a:p>
          <a:p>
            <a:pPr marL="1386205" lvl="4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prstClr val="white"/>
                </a:solidFill>
                <a:latin typeface="+mj-lt"/>
                <a:cs typeface="+mn-cs"/>
              </a:rPr>
              <a:t>Whether the work depicts or describes, in a patently offensive way, sexual conduct specifically defined by applicable state law</a:t>
            </a:r>
          </a:p>
          <a:p>
            <a:pPr marL="1386205" lvl="4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prstClr val="white"/>
                </a:solidFill>
                <a:latin typeface="+mj-lt"/>
                <a:cs typeface="+mn-cs"/>
              </a:rPr>
              <a:t>Whether the work, taken as a whole lacks serious literary, artistic, political or scientific value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prstClr val="white"/>
                </a:solidFill>
                <a:latin typeface="+mj-lt"/>
                <a:cs typeface="+mn-cs"/>
              </a:rPr>
              <a:t>All 3 prongs must be satisfied for the work to be considered obscene</a:t>
            </a:r>
          </a:p>
          <a:p>
            <a:pPr marL="585216" lvl="1" indent="0">
              <a:spcBef>
                <a:spcPct val="20000"/>
              </a:spcBef>
              <a:buClr>
                <a:prstClr val="white"/>
              </a:buClr>
              <a:buSzPct val="80000"/>
              <a:buNone/>
            </a:pPr>
            <a:endParaRPr lang="en-US" sz="2400" dirty="0">
              <a:solidFill>
                <a:prstClr val="white"/>
              </a:solidFill>
              <a:latin typeface="+mj-lt"/>
              <a:cs typeface="+mn-cs"/>
            </a:endParaRP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en-US" sz="2000" b="1" u="sng" spc="0" dirty="0">
              <a:solidFill>
                <a:prstClr val="white"/>
              </a:solidFill>
              <a:latin typeface="Book Antiqua"/>
              <a:cs typeface="+mn-cs"/>
            </a:endParaRPr>
          </a:p>
          <a:p>
            <a:pPr marL="905256" lvl="2" indent="0">
              <a:spcBef>
                <a:spcPct val="20000"/>
              </a:spcBef>
              <a:buClr>
                <a:prstClr val="white"/>
              </a:buClr>
              <a:buSzPct val="95000"/>
              <a:buNone/>
            </a:pPr>
            <a:endParaRPr lang="en-US" sz="800" dirty="0">
              <a:solidFill>
                <a:prstClr val="white"/>
              </a:solidFill>
              <a:latin typeface="Book Antiqua"/>
              <a:cs typeface="+mn-cs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Obscenity</a:t>
            </a:r>
            <a:br>
              <a:rPr lang="en-US" b="1" dirty="0">
                <a:solidFill>
                  <a:prstClr val="white"/>
                </a:solidFill>
              </a:rPr>
            </a:br>
            <a:endParaRPr lang="en-US" b="1" dirty="0"/>
          </a:p>
        </p:txBody>
      </p:sp>
      <p:pic>
        <p:nvPicPr>
          <p:cNvPr id="4" name="Picture 3" descr="artandobscen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4119" y="185057"/>
            <a:ext cx="2667000" cy="14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1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8382000" cy="5334000"/>
          </a:xfrm>
        </p:spPr>
        <p:txBody>
          <a:bodyPr>
            <a:normAutofit/>
          </a:bodyPr>
          <a:lstStyle/>
          <a:p>
            <a:pPr marL="548640" lvl="2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i="1" dirty="0">
                <a:solidFill>
                  <a:prstClr val="white"/>
                </a:solidFill>
                <a:latin typeface="+mj-lt"/>
                <a:cs typeface="+mn-cs"/>
              </a:rPr>
              <a:t>US. v. Extreme Associates</a:t>
            </a:r>
            <a:r>
              <a:rPr lang="en-US" sz="2600" dirty="0">
                <a:solidFill>
                  <a:prstClr val="white"/>
                </a:solidFill>
                <a:latin typeface="+mj-lt"/>
                <a:cs typeface="+mn-cs"/>
              </a:rPr>
              <a:t>, 431 F.3d 150 (3d Cir. 2005) </a:t>
            </a:r>
            <a:r>
              <a:rPr lang="en-US" sz="2200" dirty="0">
                <a:solidFill>
                  <a:prstClr val="white"/>
                </a:solidFill>
                <a:latin typeface="+mj-lt"/>
                <a:cs typeface="+mn-cs"/>
              </a:rPr>
              <a:t>- </a:t>
            </a:r>
            <a:r>
              <a:rPr lang="en-US" sz="1900" dirty="0">
                <a:solidFill>
                  <a:prstClr val="white"/>
                </a:solidFill>
                <a:latin typeface="+mj-lt"/>
                <a:cs typeface="+mn-cs"/>
              </a:rPr>
              <a:t>Husband and wife defendants sentenced to a year in prison for creating allegedly obscene material and mailing it across state lines</a:t>
            </a:r>
          </a:p>
          <a:p>
            <a:pPr marL="548640" lvl="2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en-US" sz="2600" i="1" dirty="0">
              <a:solidFill>
                <a:prstClr val="white"/>
              </a:solidFill>
              <a:latin typeface="+mj-lt"/>
              <a:cs typeface="+mn-cs"/>
            </a:endParaRPr>
          </a:p>
          <a:p>
            <a:pPr marL="548640" lvl="2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i="1" dirty="0">
                <a:solidFill>
                  <a:prstClr val="white"/>
                </a:solidFill>
                <a:latin typeface="+mj-lt"/>
                <a:cs typeface="+mn-cs"/>
              </a:rPr>
              <a:t>United States v. Little</a:t>
            </a:r>
            <a:r>
              <a:rPr lang="en-US" sz="2600" dirty="0">
                <a:solidFill>
                  <a:prstClr val="white"/>
                </a:solidFill>
                <a:latin typeface="+mj-lt"/>
                <a:cs typeface="+mn-cs"/>
              </a:rPr>
              <a:t>, 365 F. App’x 159 (11th Cir. 2010) </a:t>
            </a:r>
            <a:r>
              <a:rPr lang="en-US" sz="2200" dirty="0">
                <a:solidFill>
                  <a:prstClr val="white"/>
                </a:solidFill>
                <a:latin typeface="+mj-lt"/>
                <a:cs typeface="+mn-cs"/>
              </a:rPr>
              <a:t>– </a:t>
            </a:r>
            <a:r>
              <a:rPr lang="en-US" sz="1900" dirty="0">
                <a:solidFill>
                  <a:prstClr val="white"/>
                </a:solidFill>
                <a:latin typeface="+mj-lt"/>
                <a:cs typeface="+mn-cs"/>
              </a:rPr>
              <a:t>Adult content producer, Max Hardcore, sentenced to five years in prison for obscenity violations in the Middle District of Florida</a:t>
            </a:r>
          </a:p>
          <a:p>
            <a:pPr marL="548640" lvl="2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en-US" sz="2600" i="1" dirty="0">
              <a:solidFill>
                <a:prstClr val="white"/>
              </a:solidFill>
              <a:latin typeface="+mj-lt"/>
              <a:cs typeface="+mn-cs"/>
            </a:endParaRPr>
          </a:p>
          <a:p>
            <a:pPr marL="548640" lvl="2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i="1" dirty="0">
                <a:solidFill>
                  <a:prstClr val="white"/>
                </a:solidFill>
                <a:latin typeface="+mj-lt"/>
                <a:cs typeface="+mn-cs"/>
              </a:rPr>
              <a:t>United States v. Stagliano</a:t>
            </a:r>
            <a:r>
              <a:rPr lang="en-US" sz="2600" dirty="0">
                <a:solidFill>
                  <a:prstClr val="white"/>
                </a:solidFill>
                <a:latin typeface="+mj-lt"/>
                <a:cs typeface="+mn-cs"/>
              </a:rPr>
              <a:t>, 729 F.Supp.2d 215 (D.D.C. 2010) </a:t>
            </a:r>
            <a:r>
              <a:rPr lang="en-US" sz="2200" dirty="0">
                <a:solidFill>
                  <a:prstClr val="white"/>
                </a:solidFill>
                <a:latin typeface="+mj-lt"/>
                <a:cs typeface="+mn-cs"/>
              </a:rPr>
              <a:t>– </a:t>
            </a:r>
            <a:r>
              <a:rPr lang="en-US" sz="1900" dirty="0">
                <a:solidFill>
                  <a:prstClr val="white"/>
                </a:solidFill>
                <a:latin typeface="+mj-lt"/>
                <a:cs typeface="+mn-cs"/>
              </a:rPr>
              <a:t>obscenity case against adult content producer, John Stagliano, ultimately dismissed in an embarrassing loss to the DOJ </a:t>
            </a:r>
          </a:p>
          <a:p>
            <a:pPr marL="548640" lvl="1" indent="-411480">
              <a:buClr>
                <a:srgbClr val="FFFFFF">
                  <a:shade val="95000"/>
                </a:srgbClr>
              </a:buClr>
              <a:buSzPct val="65000"/>
              <a:buNone/>
            </a:pPr>
            <a:endParaRPr lang="en-US" i="1" dirty="0">
              <a:solidFill>
                <a:srgbClr val="FFFFFF"/>
              </a:solidFill>
              <a:latin typeface="+mj-lt"/>
            </a:endParaRPr>
          </a:p>
          <a:p>
            <a:pPr marL="548640" lvl="2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en-US" sz="1900" dirty="0">
              <a:solidFill>
                <a:prstClr val="white"/>
              </a:solidFill>
              <a:latin typeface="+mj-lt"/>
              <a:cs typeface="+mn-cs"/>
            </a:endParaRPr>
          </a:p>
          <a:p>
            <a:pPr marL="548640" lvl="2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en-US" sz="1900" dirty="0">
              <a:solidFill>
                <a:prstClr val="white"/>
              </a:solidFill>
              <a:latin typeface="+mj-lt"/>
              <a:cs typeface="+mn-cs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small" dirty="0"/>
              <a:t>Contemporary Federal </a:t>
            </a:r>
            <a:br>
              <a:rPr lang="en-US" b="1" cap="small" dirty="0"/>
            </a:br>
            <a:r>
              <a:rPr lang="en-US" b="1" cap="small" dirty="0"/>
              <a:t>Obscenity Cases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417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ylar">
    <a:dk1>
      <a:srgbClr val="000000"/>
    </a:dk1>
    <a:lt1>
      <a:srgbClr val="FFFFFF"/>
    </a:lt1>
    <a:dk2>
      <a:srgbClr val="656162"/>
    </a:dk2>
    <a:lt2>
      <a:srgbClr val="E0DACC"/>
    </a:lt2>
    <a:accent1>
      <a:srgbClr val="4A5A7A"/>
    </a:accent1>
    <a:accent2>
      <a:srgbClr val="F7BD40"/>
    </a:accent2>
    <a:accent3>
      <a:srgbClr val="975C00"/>
    </a:accent3>
    <a:accent4>
      <a:srgbClr val="754D41"/>
    </a:accent4>
    <a:accent5>
      <a:srgbClr val="838995"/>
    </a:accent5>
    <a:accent6>
      <a:srgbClr val="687B66"/>
    </a:accent6>
    <a:hlink>
      <a:srgbClr val="B5740B"/>
    </a:hlink>
    <a:folHlink>
      <a:srgbClr val="7483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11801</TotalTime>
  <Words>2021</Words>
  <Application>Microsoft Office PowerPoint</Application>
  <PresentationFormat>On-screen Show (4:3)</PresentationFormat>
  <Paragraphs>200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Bookman Old Style</vt:lpstr>
      <vt:lpstr>Calibri</vt:lpstr>
      <vt:lpstr>Gill Sans MT</vt:lpstr>
      <vt:lpstr>Times New Roman</vt:lpstr>
      <vt:lpstr>Wingdings 2</vt:lpstr>
      <vt:lpstr>Mylar</vt:lpstr>
      <vt:lpstr>Constitutional Restrictions on Erotic Speech Under the First Amendment</vt:lpstr>
      <vt:lpstr>Introduction</vt:lpstr>
      <vt:lpstr>The Video Store Wars</vt:lpstr>
      <vt:lpstr>Restrictions on Erotic Speech</vt:lpstr>
      <vt:lpstr>Presumption of Protection</vt:lpstr>
      <vt:lpstr>More than Words…</vt:lpstr>
      <vt:lpstr>Violent Speech</vt:lpstr>
      <vt:lpstr> Obscenity </vt:lpstr>
      <vt:lpstr>Contemporary Federal  Obscenity Cases</vt:lpstr>
      <vt:lpstr>Florida Obscenity Cases</vt:lpstr>
      <vt:lpstr>THE IMPACT OF THE INTERNET</vt:lpstr>
      <vt:lpstr>Obscenity in the Digital Age</vt:lpstr>
      <vt:lpstr>Child Pornography </vt:lpstr>
      <vt:lpstr>Indecency Laws</vt:lpstr>
      <vt:lpstr>      Harmful to Minors</vt:lpstr>
      <vt:lpstr>Ashcroft v. ACLU</vt:lpstr>
      <vt:lpstr>Efforts to Protect Minors</vt:lpstr>
      <vt:lpstr>Indecency Laws – State Level </vt:lpstr>
      <vt:lpstr>The Chilling Effect</vt:lpstr>
      <vt:lpstr>CENSORSHIP, INTNL.</vt:lpstr>
      <vt:lpstr>The Evils of Censorship</vt:lpstr>
      <vt:lpstr>Conclusions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Hypothetical #1</dc:title>
  <dc:creator>WLG Reception</dc:creator>
  <cp:lastModifiedBy>Lawrence Walters</cp:lastModifiedBy>
  <cp:revision>711</cp:revision>
  <cp:lastPrinted>2014-12-10T18:01:33Z</cp:lastPrinted>
  <dcterms:created xsi:type="dcterms:W3CDTF">2012-02-14T19:57:19Z</dcterms:created>
  <dcterms:modified xsi:type="dcterms:W3CDTF">2020-09-21T18:23:09Z</dcterms:modified>
</cp:coreProperties>
</file>